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8" r:id="rId2"/>
    <p:sldId id="274" r:id="rId3"/>
    <p:sldId id="275" r:id="rId4"/>
    <p:sldId id="277" r:id="rId5"/>
    <p:sldId id="278" r:id="rId6"/>
    <p:sldId id="279" r:id="rId7"/>
    <p:sldId id="276" r:id="rId8"/>
    <p:sldId id="264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90" r:id="rId18"/>
    <p:sldId id="291" r:id="rId19"/>
    <p:sldId id="289" r:id="rId20"/>
    <p:sldId id="292" r:id="rId21"/>
    <p:sldId id="293" r:id="rId22"/>
    <p:sldId id="294" r:id="rId23"/>
    <p:sldId id="26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winkl" panose="020B0604020202020204" pitchFamily="2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34A"/>
    <a:srgbClr val="C4DF9C"/>
    <a:srgbClr val="C7202B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52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slide" Target="slide14.xml"/><Relationship Id="rId4" Type="http://schemas.openxmlformats.org/officeDocument/2006/relationships/image" Target="../media/image17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11" Type="http://schemas.openxmlformats.org/officeDocument/2006/relationships/slide" Target="slide22.xml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slide" Target="slide19.xm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slide" Target="slide2.xml"/><Relationship Id="rId12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slide" Target="slid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Let’s Try Together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66649" y="1400111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Can you help Lucy pick 16 strawberries?</a:t>
            </a:r>
          </a:p>
        </p:txBody>
      </p:sp>
      <p:sp>
        <p:nvSpPr>
          <p:cNvPr id="2" name="box"/>
          <p:cNvSpPr/>
          <p:nvPr/>
        </p:nvSpPr>
        <p:spPr>
          <a:xfrm>
            <a:off x="4235570" y="1944808"/>
            <a:ext cx="4148017" cy="4148017"/>
          </a:xfrm>
          <a:prstGeom prst="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7" y="5426015"/>
            <a:ext cx="657307" cy="666810"/>
          </a:xfrm>
          <a:prstGeom prst="rect">
            <a:avLst/>
          </a:prstGeom>
        </p:spPr>
      </p:pic>
      <p:pic>
        <p:nvPicPr>
          <p:cNvPr id="13" name="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42" y="5426015"/>
            <a:ext cx="657307" cy="666810"/>
          </a:xfrm>
          <a:prstGeom prst="rect">
            <a:avLst/>
          </a:prstGeom>
        </p:spPr>
      </p:pic>
      <p:pic>
        <p:nvPicPr>
          <p:cNvPr id="1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97" y="5426015"/>
            <a:ext cx="657307" cy="666810"/>
          </a:xfrm>
          <a:prstGeom prst="rect">
            <a:avLst/>
          </a:prstGeom>
        </p:spPr>
      </p:pic>
      <p:pic>
        <p:nvPicPr>
          <p:cNvPr id="15" name="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52" y="5394487"/>
            <a:ext cx="657307" cy="666810"/>
          </a:xfrm>
          <a:prstGeom prst="rect">
            <a:avLst/>
          </a:prstGeom>
        </p:spPr>
      </p:pic>
      <p:pic>
        <p:nvPicPr>
          <p:cNvPr id="16" name="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7" y="4600219"/>
            <a:ext cx="657307" cy="666810"/>
          </a:xfrm>
          <a:prstGeom prst="rect">
            <a:avLst/>
          </a:prstGeom>
        </p:spPr>
      </p:pic>
      <p:pic>
        <p:nvPicPr>
          <p:cNvPr id="17" name="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42" y="4600219"/>
            <a:ext cx="657307" cy="666810"/>
          </a:xfrm>
          <a:prstGeom prst="rect">
            <a:avLst/>
          </a:prstGeom>
        </p:spPr>
      </p:pic>
      <p:pic>
        <p:nvPicPr>
          <p:cNvPr id="18" name="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97" y="4600219"/>
            <a:ext cx="657307" cy="666810"/>
          </a:xfrm>
          <a:prstGeom prst="rect">
            <a:avLst/>
          </a:prstGeom>
        </p:spPr>
      </p:pic>
      <p:pic>
        <p:nvPicPr>
          <p:cNvPr id="19" name="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52" y="4568691"/>
            <a:ext cx="657307" cy="666810"/>
          </a:xfrm>
          <a:prstGeom prst="rect">
            <a:avLst/>
          </a:prstGeom>
        </p:spPr>
      </p:pic>
      <p:pic>
        <p:nvPicPr>
          <p:cNvPr id="21" name="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7" y="3774423"/>
            <a:ext cx="657307" cy="666810"/>
          </a:xfrm>
          <a:prstGeom prst="rect">
            <a:avLst/>
          </a:prstGeom>
        </p:spPr>
      </p:pic>
      <p:pic>
        <p:nvPicPr>
          <p:cNvPr id="22" name="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42" y="3774423"/>
            <a:ext cx="657307" cy="666810"/>
          </a:xfrm>
          <a:prstGeom prst="rect">
            <a:avLst/>
          </a:prstGeom>
        </p:spPr>
      </p:pic>
      <p:pic>
        <p:nvPicPr>
          <p:cNvPr id="23" name="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97" y="3774423"/>
            <a:ext cx="657307" cy="666810"/>
          </a:xfrm>
          <a:prstGeom prst="rect">
            <a:avLst/>
          </a:prstGeom>
        </p:spPr>
      </p:pic>
      <p:pic>
        <p:nvPicPr>
          <p:cNvPr id="24" name="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52" y="3742895"/>
            <a:ext cx="657307" cy="666810"/>
          </a:xfrm>
          <a:prstGeom prst="rect">
            <a:avLst/>
          </a:prstGeom>
        </p:spPr>
      </p:pic>
      <p:pic>
        <p:nvPicPr>
          <p:cNvPr id="25" name="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7" y="2948627"/>
            <a:ext cx="657307" cy="666810"/>
          </a:xfrm>
          <a:prstGeom prst="rect">
            <a:avLst/>
          </a:prstGeom>
        </p:spPr>
      </p:pic>
      <p:pic>
        <p:nvPicPr>
          <p:cNvPr id="26" name="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42" y="2948627"/>
            <a:ext cx="657307" cy="666810"/>
          </a:xfrm>
          <a:prstGeom prst="rect">
            <a:avLst/>
          </a:prstGeom>
        </p:spPr>
      </p:pic>
      <p:pic>
        <p:nvPicPr>
          <p:cNvPr id="27" name="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97" y="2948627"/>
            <a:ext cx="657307" cy="666810"/>
          </a:xfrm>
          <a:prstGeom prst="rect">
            <a:avLst/>
          </a:prstGeom>
        </p:spPr>
      </p:pic>
      <p:pic>
        <p:nvPicPr>
          <p:cNvPr id="28" name="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52" y="2917099"/>
            <a:ext cx="657307" cy="666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t="28400" r="1350"/>
          <a:stretch/>
        </p:blipFill>
        <p:spPr>
          <a:xfrm flipH="1">
            <a:off x="750886" y="1405322"/>
            <a:ext cx="2837044" cy="1468540"/>
          </a:xfrm>
          <a:prstGeom prst="roundRect">
            <a:avLst>
              <a:gd name="adj" fmla="val 11693"/>
            </a:avLst>
          </a:prstGeom>
        </p:spPr>
      </p:pic>
    </p:spTree>
    <p:extLst>
      <p:ext uri="{BB962C8B-B14F-4D97-AF65-F5344CB8AC3E}">
        <p14:creationId xmlns:p14="http://schemas.microsoft.com/office/powerpoint/2010/main" val="13070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74479 -0.4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5408 -0.467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-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57413 -0.339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3658 -0.31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51562 -0.35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1997 -0.370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34514 -0.2194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15417 -0.234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725 0.048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53611 0.07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6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34514 0.048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15521 0.0717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73194 0.3127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7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54202 0.3446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34514 0.3127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5868 0.339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0887" y="903722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 err="1">
                <a:solidFill>
                  <a:schemeClr val="tx1"/>
                </a:solidFill>
              </a:rPr>
              <a:t>Adla</a:t>
            </a:r>
            <a:r>
              <a:rPr lang="en-GB" altLang="en-US" dirty="0">
                <a:solidFill>
                  <a:schemeClr val="tx1"/>
                </a:solidFill>
              </a:rPr>
              <a:t> needs to find the jar of sweets with 16 sweets. Can you help her?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380707" y="1779150"/>
            <a:ext cx="1793875" cy="2473325"/>
            <a:chOff x="6346825" y="1333500"/>
            <a:chExt cx="1793875" cy="2473325"/>
          </a:xfrm>
        </p:grpSpPr>
        <p:pic>
          <p:nvPicPr>
            <p:cNvPr id="7" name="Picture 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825" y="1333500"/>
              <a:ext cx="1793875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6420" y="1972694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656" y="2393155"/>
              <a:ext cx="536575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657" y="3245222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899" y="2827538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507" y="1972694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743" y="2393155"/>
              <a:ext cx="536575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744" y="3245222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986" y="2827538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873919" y="1602142"/>
            <a:ext cx="1793875" cy="2473325"/>
            <a:chOff x="2778125" y="1670558"/>
            <a:chExt cx="1793875" cy="2473325"/>
          </a:xfrm>
        </p:grpSpPr>
        <p:pic>
          <p:nvPicPr>
            <p:cNvPr id="19" name="Picture 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25" y="1670558"/>
              <a:ext cx="1793875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638" y="2538037"/>
              <a:ext cx="137715" cy="115283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348" y="2714249"/>
              <a:ext cx="137715" cy="115283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601" y="2403572"/>
              <a:ext cx="137715" cy="115283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692" y="2812490"/>
              <a:ext cx="137715" cy="115283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341" y="2396852"/>
              <a:ext cx="137715" cy="115283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51" y="2573064"/>
              <a:ext cx="137715" cy="115283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04" y="2262387"/>
              <a:ext cx="137715" cy="115283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395" y="2671305"/>
              <a:ext cx="137715" cy="1152835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4597945" y="3690872"/>
            <a:ext cx="1793875" cy="2473325"/>
            <a:chOff x="4597945" y="3690872"/>
            <a:chExt cx="1793875" cy="2473325"/>
          </a:xfrm>
        </p:grpSpPr>
        <p:pic>
          <p:nvPicPr>
            <p:cNvPr id="28" name="Picture 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945" y="3690872"/>
              <a:ext cx="1793875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898" y="5433058"/>
              <a:ext cx="182141" cy="33754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871" y="5601831"/>
              <a:ext cx="182141" cy="33754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0828" y="5536031"/>
              <a:ext cx="182141" cy="33754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120" y="5639004"/>
              <a:ext cx="182141" cy="3375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841" y="5470231"/>
              <a:ext cx="182141" cy="33754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355" y="5367258"/>
              <a:ext cx="182141" cy="33754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898" y="4878223"/>
              <a:ext cx="182141" cy="33754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871" y="5046996"/>
              <a:ext cx="182141" cy="33754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0828" y="4981196"/>
              <a:ext cx="182141" cy="33754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120" y="5084169"/>
              <a:ext cx="182141" cy="33754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841" y="4915396"/>
              <a:ext cx="182141" cy="33754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355" y="4812423"/>
              <a:ext cx="182141" cy="33754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789" y="4393301"/>
              <a:ext cx="182141" cy="33754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633" y="4481972"/>
              <a:ext cx="182141" cy="33754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663" y="4416029"/>
              <a:ext cx="182141" cy="33754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841" y="4360561"/>
              <a:ext cx="182141" cy="337546"/>
            </a:xfrm>
            <a:prstGeom prst="rect">
              <a:avLst/>
            </a:prstGeom>
          </p:spPr>
        </p:pic>
      </p:grpSp>
      <p:sp>
        <p:nvSpPr>
          <p:cNvPr id="53" name="1">
            <a:hlinkClick r:id="rId8" action="ppaction://hlinksldjump"/>
          </p:cNvPr>
          <p:cNvSpPr/>
          <p:nvPr/>
        </p:nvSpPr>
        <p:spPr>
          <a:xfrm>
            <a:off x="2856688" y="1805901"/>
            <a:ext cx="1852612" cy="27828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4" name="2">
            <a:hlinkClick r:id="rId9" action="ppaction://hlinksldjump"/>
          </p:cNvPr>
          <p:cNvSpPr/>
          <p:nvPr/>
        </p:nvSpPr>
        <p:spPr>
          <a:xfrm>
            <a:off x="4539207" y="3487991"/>
            <a:ext cx="1852612" cy="27828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" name="3">
            <a:hlinkClick r:id="rId10" action="ppaction://hlinksldjump"/>
          </p:cNvPr>
          <p:cNvSpPr/>
          <p:nvPr/>
        </p:nvSpPr>
        <p:spPr>
          <a:xfrm>
            <a:off x="6321970" y="1664688"/>
            <a:ext cx="1852612" cy="27828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3" y="1445745"/>
            <a:ext cx="1773802" cy="44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2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0887" y="549576"/>
            <a:ext cx="76327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8800" b="1" dirty="0">
                <a:solidFill>
                  <a:srgbClr val="7FC34A"/>
                </a:solidFill>
              </a:rPr>
              <a:t>Well done!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125924" y="2118374"/>
            <a:ext cx="2882625" cy="3974451"/>
            <a:chOff x="4597945" y="3690872"/>
            <a:chExt cx="1793875" cy="2473325"/>
          </a:xfrm>
        </p:grpSpPr>
        <p:pic>
          <p:nvPicPr>
            <p:cNvPr id="56" name="Picture 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945" y="3690872"/>
              <a:ext cx="1793875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898" y="5433058"/>
              <a:ext cx="182141" cy="33754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871" y="5601831"/>
              <a:ext cx="182141" cy="33754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0828" y="5536031"/>
              <a:ext cx="182141" cy="33754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120" y="5639004"/>
              <a:ext cx="182141" cy="33754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841" y="5470231"/>
              <a:ext cx="182141" cy="33754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355" y="5367258"/>
              <a:ext cx="182141" cy="33754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898" y="4878223"/>
              <a:ext cx="182141" cy="33754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871" y="5046996"/>
              <a:ext cx="182141" cy="33754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0828" y="4981196"/>
              <a:ext cx="182141" cy="33754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120" y="5084169"/>
              <a:ext cx="182141" cy="337546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841" y="4915396"/>
              <a:ext cx="182141" cy="33754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355" y="4812423"/>
              <a:ext cx="182141" cy="33754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789" y="4393301"/>
              <a:ext cx="182141" cy="33754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633" y="4481972"/>
              <a:ext cx="182141" cy="33754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663" y="4416029"/>
              <a:ext cx="182141" cy="33754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841" y="4360561"/>
              <a:ext cx="182141" cy="33754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64" y="4463036"/>
            <a:ext cx="1505281" cy="142966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6" y="3684662"/>
            <a:ext cx="766596" cy="72808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24" y="3840686"/>
            <a:ext cx="766596" cy="72808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40" y="1672742"/>
            <a:ext cx="2178312" cy="2068883"/>
          </a:xfrm>
          <a:prstGeom prst="rect">
            <a:avLst/>
          </a:prstGeom>
        </p:spPr>
      </p:pic>
      <p:sp>
        <p:nvSpPr>
          <p:cNvPr id="77" name="Arrow: Right 76">
            <a:hlinkClick r:id="rId8" action="ppaction://hlinksldjump"/>
          </p:cNvPr>
          <p:cNvSpPr/>
          <p:nvPr/>
        </p:nvSpPr>
        <p:spPr>
          <a:xfrm>
            <a:off x="7390841" y="5462124"/>
            <a:ext cx="1000683" cy="691026"/>
          </a:xfrm>
          <a:prstGeom prst="rightArrow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08944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192158" y="2252516"/>
            <a:ext cx="2759684" cy="3804945"/>
            <a:chOff x="2778125" y="1670558"/>
            <a:chExt cx="1793875" cy="2473325"/>
          </a:xfrm>
        </p:grpSpPr>
        <p:pic>
          <p:nvPicPr>
            <p:cNvPr id="27" name="Picture 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25" y="1670558"/>
              <a:ext cx="1793875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638" y="2538037"/>
              <a:ext cx="137715" cy="115283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348" y="2714249"/>
              <a:ext cx="137715" cy="115283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601" y="2403572"/>
              <a:ext cx="137715" cy="115283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692" y="2812490"/>
              <a:ext cx="137715" cy="115283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341" y="2396852"/>
              <a:ext cx="137715" cy="115283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51" y="2573064"/>
              <a:ext cx="137715" cy="115283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04" y="2262387"/>
              <a:ext cx="137715" cy="115283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395" y="2671305"/>
              <a:ext cx="137715" cy="1152835"/>
            </a:xfrm>
            <a:prstGeom prst="rect">
              <a:avLst/>
            </a:prstGeom>
          </p:spPr>
        </p:pic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0887" y="549576"/>
            <a:ext cx="76327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8800" b="1" dirty="0">
                <a:solidFill>
                  <a:srgbClr val="C7202B"/>
                </a:solidFill>
              </a:rPr>
              <a:t>Try again!</a:t>
            </a:r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17" y="2252516"/>
            <a:ext cx="307022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5">
            <a:hlinkClick r:id="rId6" action="ppaction://hlinksldjump"/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15207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3238673" y="2233486"/>
            <a:ext cx="2850842" cy="3930630"/>
            <a:chOff x="6346825" y="1333500"/>
            <a:chExt cx="1793875" cy="2473325"/>
          </a:xfrm>
        </p:grpSpPr>
        <p:pic>
          <p:nvPicPr>
            <p:cNvPr id="15" name="Picture 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825" y="1333500"/>
              <a:ext cx="1793875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6420" y="1972694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656" y="2393155"/>
              <a:ext cx="536575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657" y="3245222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899" y="2827538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507" y="1972694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743" y="2393155"/>
              <a:ext cx="536575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744" y="3245222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986" y="2827538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0887" y="549576"/>
            <a:ext cx="76327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8800" b="1" dirty="0">
                <a:solidFill>
                  <a:srgbClr val="C7202B"/>
                </a:solidFill>
              </a:rPr>
              <a:t>Try again!</a:t>
            </a:r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90" y="2233486"/>
            <a:ext cx="307022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>
            <a:hlinkClick r:id="rId6" action="ppaction://hlinksldjump"/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300593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Numbers as Labels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5650" y="2551837"/>
            <a:ext cx="404981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Have you noticed how numbers can be used for labels too? Like a number 16 bus or the number on a door.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Have you ever seen a house with a number 16 on the door?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375309" y="1363876"/>
            <a:ext cx="2379662" cy="4749800"/>
            <a:chOff x="5297488" y="1343025"/>
            <a:chExt cx="2379662" cy="47498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488" y="1343025"/>
              <a:ext cx="2379662" cy="474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6297613" y="2043113"/>
              <a:ext cx="381000" cy="3794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6252403" y="1993900"/>
              <a:ext cx="5095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 dirty="0">
                  <a:solidFill>
                    <a:schemeClr val="tx1"/>
                  </a:solidFill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6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Numbers Everywhere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55650" y="1345607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Have you ever looked for numbers in your classroom or on your walk to school? Numbers are everywhere! Can you spot the number 16 in your classroom?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2393207"/>
            <a:ext cx="3699618" cy="3699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r="7784"/>
          <a:stretch/>
        </p:blipFill>
        <p:spPr>
          <a:xfrm>
            <a:off x="4669277" y="2393206"/>
            <a:ext cx="3719074" cy="37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9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Number 16 Challenges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523875" y="1336675"/>
            <a:ext cx="808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Are you ready for a challenge?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Click on the stars to make a challenge appear.</a:t>
            </a:r>
          </a:p>
        </p:txBody>
      </p:sp>
      <p:pic>
        <p:nvPicPr>
          <p:cNvPr id="2458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0" y="3958246"/>
            <a:ext cx="1851889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45" y="2185073"/>
            <a:ext cx="1862936" cy="177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71" y="3738917"/>
            <a:ext cx="1889174" cy="179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95" y="2146296"/>
            <a:ext cx="1853269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81671" y="4221907"/>
            <a:ext cx="3122579" cy="2102524"/>
            <a:chOff x="5943600" y="4221907"/>
            <a:chExt cx="3122579" cy="2102524"/>
          </a:xfrm>
        </p:grpSpPr>
        <p:sp>
          <p:nvSpPr>
            <p:cNvPr id="9" name="Oval 8">
              <a:hlinkClick r:id="rId4" action="ppaction://hlinksldjump"/>
              <a:extLst>
                <a:ext uri="{FF2B5EF4-FFF2-40B4-BE49-F238E27FC236}">
                  <a16:creationId xmlns:a16="http://schemas.microsoft.com/office/drawing/2014/main" id="{BC0301C0-5704-4D94-B04C-45696D515F78}"/>
                </a:ext>
              </a:extLst>
            </p:cNvPr>
            <p:cNvSpPr/>
            <p:nvPr/>
          </p:nvSpPr>
          <p:spPr>
            <a:xfrm>
              <a:off x="6838342" y="4542817"/>
              <a:ext cx="1550008" cy="1550008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Finished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4221907"/>
              <a:ext cx="3122579" cy="2102524"/>
            </a:xfrm>
            <a:prstGeom prst="rect">
              <a:avLst/>
            </a:prstGeom>
          </p:spPr>
        </p:pic>
      </p:grpSp>
      <p:sp>
        <p:nvSpPr>
          <p:cNvPr id="4" name="Rectangle 3">
            <a:hlinkClick r:id="rId11" action="ppaction://hlinksldjump"/>
          </p:cNvPr>
          <p:cNvSpPr/>
          <p:nvPr/>
        </p:nvSpPr>
        <p:spPr>
          <a:xfrm>
            <a:off x="5585264" y="4063022"/>
            <a:ext cx="2952311" cy="2253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628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Challenge</a:t>
            </a:r>
            <a:endParaRPr lang="en-GB" altLang="en-US" dirty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755650" y="139700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Quickly, find something in the classroom that shows the number 16. 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522413" y="1624013"/>
            <a:ext cx="5988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7FC34A"/>
                </a:solidFill>
              </a:rPr>
              <a:t>sixteen</a:t>
            </a:r>
          </a:p>
        </p:txBody>
      </p:sp>
      <p:sp>
        <p:nvSpPr>
          <p:cNvPr id="7" name="Oval 6">
            <a:hlinkClick r:id="rId2" action="ppaction://hlinksldjump"/>
            <a:extLst>
              <a:ext uri="{FF2B5EF4-FFF2-40B4-BE49-F238E27FC236}">
                <a16:creationId xmlns:a16="http://schemas.microsoft.com/office/drawing/2014/main" id="{BAEAF80B-DE8E-4EF8-8C43-362B20A20E4D}"/>
              </a:ext>
            </a:extLst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76260" y="3479900"/>
            <a:ext cx="2091656" cy="2612925"/>
            <a:chOff x="4516438" y="3263120"/>
            <a:chExt cx="2265189" cy="2829705"/>
          </a:xfrm>
        </p:grpSpPr>
        <p:pic>
          <p:nvPicPr>
            <p:cNvPr id="33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438" y="3263120"/>
              <a:ext cx="1137413" cy="2829705"/>
            </a:xfrm>
            <a:prstGeom prst="rect">
              <a:avLst/>
            </a:prstGeom>
            <a:solidFill>
              <a:srgbClr val="C4D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640" y="4357991"/>
              <a:ext cx="1055987" cy="1734834"/>
            </a:xfrm>
            <a:prstGeom prst="rect">
              <a:avLst/>
            </a:prstGeom>
          </p:spPr>
        </p:pic>
      </p:grp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755650" y="2668284"/>
            <a:ext cx="2348592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600" b="1" dirty="0">
                <a:solidFill>
                  <a:srgbClr val="C4DF9C"/>
                </a:solidFill>
              </a:rPr>
              <a:t>16</a:t>
            </a: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 bwMode="auto">
          <a:xfrm flipH="1">
            <a:off x="2269608" y="3388016"/>
            <a:ext cx="156649" cy="200179"/>
          </a:xfrm>
          <a:prstGeom prst="straightConnector1">
            <a:avLst/>
          </a:prstGeom>
          <a:ln w="38100">
            <a:solidFill>
              <a:srgbClr val="E521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 bwMode="auto">
          <a:xfrm flipV="1">
            <a:off x="1071050" y="3541023"/>
            <a:ext cx="214939" cy="83790"/>
          </a:xfrm>
          <a:prstGeom prst="straightConnector1">
            <a:avLst/>
          </a:prstGeom>
          <a:ln w="38100">
            <a:solidFill>
              <a:srgbClr val="E521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553920" y="3501422"/>
            <a:ext cx="1198072" cy="1978948"/>
            <a:chOff x="5553920" y="3501422"/>
            <a:chExt cx="1198072" cy="1978948"/>
          </a:xfrm>
        </p:grpSpPr>
        <p:sp>
          <p:nvSpPr>
            <p:cNvPr id="47" name="Oval 46"/>
            <p:cNvSpPr/>
            <p:nvPr/>
          </p:nvSpPr>
          <p:spPr bwMode="auto">
            <a:xfrm rot="5400000">
              <a:off x="6413019" y="3501422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" name="Oval 47"/>
            <p:cNvSpPr/>
            <p:nvPr/>
          </p:nvSpPr>
          <p:spPr bwMode="auto">
            <a:xfrm rot="5400000">
              <a:off x="6413019" y="3913130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" name="Oval 48"/>
            <p:cNvSpPr/>
            <p:nvPr/>
          </p:nvSpPr>
          <p:spPr bwMode="auto">
            <a:xfrm rot="5400000">
              <a:off x="6413019" y="4327584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0" name="Oval 49"/>
            <p:cNvSpPr/>
            <p:nvPr/>
          </p:nvSpPr>
          <p:spPr bwMode="auto">
            <a:xfrm rot="5400000">
              <a:off x="6413019" y="4733803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" name="Oval 50"/>
            <p:cNvSpPr/>
            <p:nvPr/>
          </p:nvSpPr>
          <p:spPr bwMode="auto">
            <a:xfrm rot="5400000">
              <a:off x="5983470" y="3501422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2" name="Oval 51"/>
            <p:cNvSpPr/>
            <p:nvPr/>
          </p:nvSpPr>
          <p:spPr bwMode="auto">
            <a:xfrm rot="5400000">
              <a:off x="5983470" y="3913130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3" name="Oval 52"/>
            <p:cNvSpPr/>
            <p:nvPr/>
          </p:nvSpPr>
          <p:spPr bwMode="auto">
            <a:xfrm rot="5400000">
              <a:off x="5983470" y="4327584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4" name="Oval 53"/>
            <p:cNvSpPr/>
            <p:nvPr/>
          </p:nvSpPr>
          <p:spPr bwMode="auto">
            <a:xfrm rot="5400000">
              <a:off x="5983470" y="4733803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5" name="Oval 54"/>
            <p:cNvSpPr/>
            <p:nvPr/>
          </p:nvSpPr>
          <p:spPr bwMode="auto">
            <a:xfrm rot="5400000">
              <a:off x="5553920" y="3501422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6" name="Oval 55"/>
            <p:cNvSpPr/>
            <p:nvPr/>
          </p:nvSpPr>
          <p:spPr bwMode="auto">
            <a:xfrm rot="5400000">
              <a:off x="5553920" y="3913130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7" name="Oval 56"/>
            <p:cNvSpPr/>
            <p:nvPr/>
          </p:nvSpPr>
          <p:spPr bwMode="auto">
            <a:xfrm rot="5400000">
              <a:off x="5553920" y="4327584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8" name="Oval 57"/>
            <p:cNvSpPr/>
            <p:nvPr/>
          </p:nvSpPr>
          <p:spPr bwMode="auto">
            <a:xfrm rot="5400000">
              <a:off x="5553920" y="4733803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9" name="Oval 58"/>
            <p:cNvSpPr/>
            <p:nvPr/>
          </p:nvSpPr>
          <p:spPr bwMode="auto">
            <a:xfrm rot="5400000">
              <a:off x="5553920" y="5141395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02" name="Oval 101"/>
            <p:cNvSpPr/>
            <p:nvPr/>
          </p:nvSpPr>
          <p:spPr bwMode="auto">
            <a:xfrm rot="5400000">
              <a:off x="5983470" y="5141396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3" name="Oval 102"/>
            <p:cNvSpPr/>
            <p:nvPr/>
          </p:nvSpPr>
          <p:spPr bwMode="auto">
            <a:xfrm rot="5400000">
              <a:off x="6413018" y="5130465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88" y="2112021"/>
            <a:ext cx="1239762" cy="4055866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ED7A3143-D891-49D8-A432-B88A3679D7DC}"/>
              </a:ext>
            </a:extLst>
          </p:cNvPr>
          <p:cNvSpPr/>
          <p:nvPr/>
        </p:nvSpPr>
        <p:spPr bwMode="auto">
          <a:xfrm rot="5400000">
            <a:off x="5983470" y="5548989"/>
            <a:ext cx="338974" cy="338973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4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Challenge</a:t>
            </a:r>
            <a:endParaRPr lang="en-GB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650" y="1405092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Find 16 small things. Can you make two groups with the 16 things?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How many do you have in each group?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Is there another way? </a:t>
            </a:r>
          </a:p>
        </p:txBody>
      </p:sp>
      <p:sp>
        <p:nvSpPr>
          <p:cNvPr id="10" name="Oval 9">
            <a:hlinkClick r:id="rId2" action="ppaction://hlinksldjump"/>
          </p:cNvPr>
          <p:cNvSpPr/>
          <p:nvPr/>
        </p:nvSpPr>
        <p:spPr>
          <a:xfrm>
            <a:off x="539750" y="51593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04377" y="2817909"/>
            <a:ext cx="2191667" cy="2552319"/>
            <a:chOff x="2135005" y="2817909"/>
            <a:chExt cx="2191667" cy="25523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005" y="2817911"/>
              <a:ext cx="268797" cy="10682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962" y="2817910"/>
              <a:ext cx="268797" cy="10682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919" y="2822524"/>
              <a:ext cx="268797" cy="106827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875" y="2817909"/>
              <a:ext cx="268797" cy="10682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005" y="4301955"/>
              <a:ext cx="268797" cy="10682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962" y="4301954"/>
              <a:ext cx="268797" cy="106827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919" y="4301954"/>
              <a:ext cx="268797" cy="10682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875" y="4301953"/>
              <a:ext cx="268797" cy="106827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370471" y="2817907"/>
            <a:ext cx="2191667" cy="2552319"/>
            <a:chOff x="2135005" y="2817909"/>
            <a:chExt cx="2191667" cy="255231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005" y="2817911"/>
              <a:ext cx="268797" cy="106827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962" y="2817910"/>
              <a:ext cx="268797" cy="106827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919" y="2822524"/>
              <a:ext cx="268797" cy="106827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875" y="2817909"/>
              <a:ext cx="268797" cy="106827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005" y="4301955"/>
              <a:ext cx="268797" cy="106827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962" y="4301954"/>
              <a:ext cx="268797" cy="106827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919" y="4301954"/>
              <a:ext cx="268797" cy="106827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875" y="4301953"/>
              <a:ext cx="268797" cy="1068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95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All about the Number…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DAE38F-D38A-4D85-999A-EC93E9F8EDE2}"/>
              </a:ext>
            </a:extLst>
          </p:cNvPr>
          <p:cNvSpPr/>
          <p:nvPr/>
        </p:nvSpPr>
        <p:spPr>
          <a:xfrm>
            <a:off x="2293938" y="1404938"/>
            <a:ext cx="4556125" cy="4554537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3E15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03475" y="1247775"/>
            <a:ext cx="4327525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0" b="1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915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Challenge</a:t>
            </a:r>
            <a:endParaRPr lang="en-GB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650" y="1405092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Find a timer.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 Can you sit quietly for 16 seconds? </a:t>
            </a:r>
          </a:p>
        </p:txBody>
      </p:sp>
      <p:sp>
        <p:nvSpPr>
          <p:cNvPr id="10" name="Oval 9">
            <a:hlinkClick r:id="rId2" action="ppaction://hlinksldjump"/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21" y="2277491"/>
            <a:ext cx="3072632" cy="40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49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Challenge</a:t>
            </a:r>
            <a:endParaRPr lang="en-GB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650" y="1405092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Find a partner.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Together, can you show 16 fingers?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How many different ways can you find? </a:t>
            </a:r>
          </a:p>
        </p:txBody>
      </p:sp>
      <p:sp>
        <p:nvSpPr>
          <p:cNvPr id="10" name="Oval 9">
            <a:hlinkClick r:id="rId2" action="ppaction://hlinksldjump"/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0"/>
          <a:stretch/>
        </p:blipFill>
        <p:spPr>
          <a:xfrm>
            <a:off x="1539583" y="2912103"/>
            <a:ext cx="3210442" cy="2350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5"/>
          <a:stretch/>
        </p:blipFill>
        <p:spPr>
          <a:xfrm>
            <a:off x="5113173" y="2849211"/>
            <a:ext cx="2946496" cy="241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59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Congratulations!</a:t>
            </a:r>
            <a:endParaRPr lang="en-GB" altLang="en-US" dirty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755650" y="1276316"/>
            <a:ext cx="76327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You are now an expert on the number 16.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Can you give yourself 16 pats on the back?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Can you give yourself 16 claps?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694243" y="2458216"/>
            <a:ext cx="38777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 b="1" dirty="0">
                <a:solidFill>
                  <a:srgbClr val="7FC34A"/>
                </a:solidFill>
              </a:rPr>
              <a:t>sixteen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97654" y="3896953"/>
            <a:ext cx="1757804" cy="2195872"/>
            <a:chOff x="4516438" y="3263120"/>
            <a:chExt cx="2265189" cy="2829705"/>
          </a:xfrm>
        </p:grpSpPr>
        <p:pic>
          <p:nvPicPr>
            <p:cNvPr id="33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438" y="3263120"/>
              <a:ext cx="1137413" cy="2829705"/>
            </a:xfrm>
            <a:prstGeom prst="rect">
              <a:avLst/>
            </a:prstGeom>
            <a:solidFill>
              <a:srgbClr val="C4D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640" y="4357991"/>
              <a:ext cx="1055987" cy="1734834"/>
            </a:xfrm>
            <a:prstGeom prst="rect">
              <a:avLst/>
            </a:prstGeom>
          </p:spPr>
        </p:pic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95" y="2759383"/>
            <a:ext cx="1041882" cy="34085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31" y="1276316"/>
            <a:ext cx="1856022" cy="49364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28" y="748183"/>
            <a:ext cx="430684" cy="4090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35" y="748183"/>
            <a:ext cx="430684" cy="4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All about the Number 16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147320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number 16 can be shown in lots of different ways.</a:t>
            </a:r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:a16="http://schemas.microsoft.com/office/drawing/2014/main" id="{66AFC28C-5B12-4CFA-8708-1B8345BC6AFA}"/>
              </a:ext>
            </a:extLst>
          </p:cNvPr>
          <p:cNvSpPr/>
          <p:nvPr/>
        </p:nvSpPr>
        <p:spPr>
          <a:xfrm>
            <a:off x="7390841" y="5462124"/>
            <a:ext cx="1000683" cy="691026"/>
          </a:xfrm>
          <a:prstGeom prst="rightArrow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</a:t>
            </a:r>
          </a:p>
        </p:txBody>
      </p:sp>
      <p:sp>
        <p:nvSpPr>
          <p:cNvPr id="23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id="{66177DD5-242C-4E4E-B7DD-BA9A673B2213}"/>
              </a:ext>
            </a:extLst>
          </p:cNvPr>
          <p:cNvSpPr/>
          <p:nvPr/>
        </p:nvSpPr>
        <p:spPr bwMode="auto">
          <a:xfrm>
            <a:off x="2709863" y="2493963"/>
            <a:ext cx="1809750" cy="2117725"/>
          </a:xfrm>
          <a:prstGeom prst="round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246" name="TextBox 13"/>
          <p:cNvSpPr txBox="1">
            <a:spLocks noChangeArrowheads="1"/>
          </p:cNvSpPr>
          <p:nvPr/>
        </p:nvSpPr>
        <p:spPr bwMode="auto">
          <a:xfrm>
            <a:off x="2695575" y="3200696"/>
            <a:ext cx="1852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bg1"/>
                </a:solidFill>
              </a:rPr>
              <a:t>sixteen</a:t>
            </a:r>
          </a:p>
        </p:txBody>
      </p:sp>
      <p:sp>
        <p:nvSpPr>
          <p:cNvPr id="41" name="Rectangle: Rounded Corners 10">
            <a:hlinkClick r:id="rId4" action="ppaction://hlinksldjump"/>
            <a:extLst>
              <a:ext uri="{FF2B5EF4-FFF2-40B4-BE49-F238E27FC236}">
                <a16:creationId xmlns:a16="http://schemas.microsoft.com/office/drawing/2014/main" id="{66177DD5-242C-4E4E-B7DD-BA9A673B2213}"/>
              </a:ext>
            </a:extLst>
          </p:cNvPr>
          <p:cNvSpPr/>
          <p:nvPr/>
        </p:nvSpPr>
        <p:spPr bwMode="auto">
          <a:xfrm>
            <a:off x="755650" y="2493963"/>
            <a:ext cx="1809750" cy="2117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10248" name="Group 5"/>
          <p:cNvGrpSpPr>
            <a:grpSpLocks/>
          </p:cNvGrpSpPr>
          <p:nvPr/>
        </p:nvGrpSpPr>
        <p:grpSpPr bwMode="auto">
          <a:xfrm>
            <a:off x="765175" y="2493963"/>
            <a:ext cx="1809750" cy="2117725"/>
            <a:chOff x="765175" y="2493963"/>
            <a:chExt cx="1809750" cy="2117725"/>
          </a:xfrm>
          <a:solidFill>
            <a:srgbClr val="C4DF9C"/>
          </a:solidFill>
        </p:grpSpPr>
        <p:sp>
          <p:nvSpPr>
            <p:cNvPr id="22" name="Rectangle: Rounded Corners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66177DD5-242C-4E4E-B7DD-BA9A673B2213}"/>
                </a:ext>
              </a:extLst>
            </p:cNvPr>
            <p:cNvSpPr/>
            <p:nvPr/>
          </p:nvSpPr>
          <p:spPr bwMode="auto">
            <a:xfrm>
              <a:off x="765175" y="2493963"/>
              <a:ext cx="1809750" cy="21177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263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20" y="2683033"/>
              <a:ext cx="700595" cy="17429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9" name="Group 19"/>
          <p:cNvGrpSpPr>
            <a:grpSpLocks/>
          </p:cNvGrpSpPr>
          <p:nvPr/>
        </p:nvGrpSpPr>
        <p:grpSpPr bwMode="auto">
          <a:xfrm>
            <a:off x="4654550" y="2493963"/>
            <a:ext cx="1809750" cy="2117725"/>
            <a:chOff x="4654550" y="2493963"/>
            <a:chExt cx="1809750" cy="2117725"/>
          </a:xfrm>
          <a:solidFill>
            <a:srgbClr val="C4DF9C"/>
          </a:solidFill>
        </p:grpSpPr>
        <p:sp>
          <p:nvSpPr>
            <p:cNvPr id="24" name="Rectangle: Rounded Corners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66177DD5-242C-4E4E-B7DD-BA9A673B2213}"/>
                </a:ext>
              </a:extLst>
            </p:cNvPr>
            <p:cNvSpPr/>
            <p:nvPr/>
          </p:nvSpPr>
          <p:spPr bwMode="auto">
            <a:xfrm>
              <a:off x="4654550" y="2493963"/>
              <a:ext cx="1809750" cy="21177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259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713" y="2787459"/>
              <a:ext cx="1615515" cy="737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: Rounded Corners 10">
            <a:hlinkClick r:id="rId7" action="ppaction://hlinksldjump"/>
            <a:extLst>
              <a:ext uri="{FF2B5EF4-FFF2-40B4-BE49-F238E27FC236}">
                <a16:creationId xmlns:a16="http://schemas.microsoft.com/office/drawing/2014/main" id="{66177DD5-242C-4E4E-B7DD-BA9A673B2213}"/>
              </a:ext>
            </a:extLst>
          </p:cNvPr>
          <p:cNvSpPr/>
          <p:nvPr/>
        </p:nvSpPr>
        <p:spPr bwMode="auto">
          <a:xfrm>
            <a:off x="6584950" y="2493963"/>
            <a:ext cx="1809750" cy="2117725"/>
          </a:xfrm>
          <a:prstGeom prst="round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32" y="3361003"/>
            <a:ext cx="648261" cy="106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13" y="3631340"/>
            <a:ext cx="1615515" cy="544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344" y="2561136"/>
            <a:ext cx="604793" cy="1978575"/>
          </a:xfrm>
          <a:prstGeom prst="rect">
            <a:avLst/>
          </a:prstGeom>
        </p:spPr>
      </p:pic>
      <p:sp>
        <p:nvSpPr>
          <p:cNvPr id="21" name="1">
            <a:hlinkClick r:id="rId3" action="ppaction://hlinksldjump"/>
          </p:cNvPr>
          <p:cNvSpPr/>
          <p:nvPr/>
        </p:nvSpPr>
        <p:spPr bwMode="auto">
          <a:xfrm>
            <a:off x="755650" y="2502807"/>
            <a:ext cx="1809750" cy="2117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" name="1">
            <a:hlinkClick r:id="rId11" action="ppaction://hlinksldjump"/>
          </p:cNvPr>
          <p:cNvSpPr/>
          <p:nvPr/>
        </p:nvSpPr>
        <p:spPr bwMode="auto">
          <a:xfrm>
            <a:off x="2701237" y="2494180"/>
            <a:ext cx="1809750" cy="2117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7" name="1">
            <a:hlinkClick r:id="rId12" action="ppaction://hlinksldjump"/>
          </p:cNvPr>
          <p:cNvSpPr/>
          <p:nvPr/>
        </p:nvSpPr>
        <p:spPr bwMode="auto">
          <a:xfrm>
            <a:off x="4645924" y="2494180"/>
            <a:ext cx="1809750" cy="2117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1">
            <a:hlinkClick r:id="rId13" action="ppaction://hlinksldjump"/>
          </p:cNvPr>
          <p:cNvSpPr/>
          <p:nvPr/>
        </p:nvSpPr>
        <p:spPr bwMode="auto">
          <a:xfrm>
            <a:off x="6579089" y="2491560"/>
            <a:ext cx="1809750" cy="2117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37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Number Shapes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1730594"/>
            <a:ext cx="392849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How much is being shown?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Which two number shapes are being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used to make 16?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Can you think of two different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number shapes that could make 16?</a:t>
            </a:r>
          </a:p>
        </p:txBody>
      </p:sp>
      <p:pic>
        <p:nvPicPr>
          <p:cNvPr id="1026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61" y="1867434"/>
            <a:ext cx="1698416" cy="4225391"/>
          </a:xfrm>
          <a:prstGeom prst="rect">
            <a:avLst/>
          </a:prstGeom>
          <a:solidFill>
            <a:srgbClr val="C4DF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3" y="3502325"/>
            <a:ext cx="1576827" cy="25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7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Number Words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5258798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This is the number 16, written as a word. </a:t>
            </a:r>
          </a:p>
        </p:txBody>
      </p:sp>
      <p:sp>
        <p:nvSpPr>
          <p:cNvPr id="20" name="Oval 19">
            <a:hlinkClick r:id="rId2" action="ppaction://hlinksldjump"/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0887" y="1520881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Do you know what this word says?</a:t>
            </a:r>
          </a:p>
        </p:txBody>
      </p:sp>
      <p:sp>
        <p:nvSpPr>
          <p:cNvPr id="9" name="Title 1"/>
          <p:cNvSpPr txBox="1">
            <a:spLocks noChangeArrowheads="1"/>
          </p:cNvSpPr>
          <p:nvPr/>
        </p:nvSpPr>
        <p:spPr>
          <a:xfrm>
            <a:off x="384175" y="2869111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16600" dirty="0">
                <a:solidFill>
                  <a:srgbClr val="7FC34A"/>
                </a:solidFill>
              </a:rPr>
              <a:t>sixteen</a:t>
            </a:r>
          </a:p>
        </p:txBody>
      </p:sp>
    </p:spTree>
    <p:extLst>
      <p:ext uri="{BB962C8B-B14F-4D97-AF65-F5344CB8AC3E}">
        <p14:creationId xmlns:p14="http://schemas.microsoft.com/office/powerpoint/2010/main" val="24174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Cube Towers</a:t>
            </a:r>
          </a:p>
        </p:txBody>
      </p:sp>
      <p:sp>
        <p:nvSpPr>
          <p:cNvPr id="20" name="Oval 19">
            <a:hlinkClick r:id="rId2" action="ppaction://hlinksldjump"/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0887" y="1520881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This is the number 16 shown as towers of cubes.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1112806" y="2450685"/>
            <a:ext cx="3778370" cy="1595104"/>
          </a:xfrm>
          <a:prstGeom prst="round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 you check that there are 16? How can you be sure?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56" y="1095555"/>
            <a:ext cx="1550466" cy="50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Ten-Frames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755650" y="1400475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These ten-frames make 16 when they are put together.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How can you be sure they show the number 16?</a:t>
            </a:r>
          </a:p>
        </p:txBody>
      </p:sp>
      <p:pic>
        <p:nvPicPr>
          <p:cNvPr id="1127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956793"/>
            <a:ext cx="3308410" cy="150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3560682"/>
            <a:ext cx="3308410" cy="1114222"/>
          </a:xfrm>
          <a:prstGeom prst="rect">
            <a:avLst/>
          </a:prstGeom>
        </p:spPr>
      </p:pic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2924355" y="5167372"/>
            <a:ext cx="5463995" cy="758975"/>
          </a:xfrm>
          <a:prstGeom prst="round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Is there a different way to fill in the ten-frames and still show 16?</a:t>
            </a:r>
          </a:p>
        </p:txBody>
      </p:sp>
    </p:spTree>
    <p:extLst>
      <p:ext uri="{BB962C8B-B14F-4D97-AF65-F5344CB8AC3E}">
        <p14:creationId xmlns:p14="http://schemas.microsoft.com/office/powerpoint/2010/main" val="23806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Number Lines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spot the number 16 on the number line?</a:t>
            </a:r>
            <a:br>
              <a:rPr lang="en-GB" dirty="0"/>
            </a:br>
            <a:r>
              <a:rPr lang="en-GB" dirty="0"/>
              <a:t>Which numbers are next to number 16?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755650" y="5614988"/>
            <a:ext cx="7632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779463" y="5435600"/>
            <a:ext cx="3792537" cy="179388"/>
            <a:chOff x="779985" y="5267058"/>
            <a:chExt cx="7543802" cy="33328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3468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8937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4407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798769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5346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05003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5970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81439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56909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3237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979488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1354138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9285"/>
                </a:solidFill>
              </a:rPr>
              <a:t>2</a:t>
            </a: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1724025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76AF"/>
                </a:solidFill>
              </a:rPr>
              <a:t>3</a:t>
            </a:r>
          </a:p>
        </p:txBody>
      </p:sp>
      <p:sp>
        <p:nvSpPr>
          <p:cNvPr id="23" name="TextBox 35"/>
          <p:cNvSpPr txBox="1">
            <a:spLocks noChangeArrowheads="1"/>
          </p:cNvSpPr>
          <p:nvPr/>
        </p:nvSpPr>
        <p:spPr bwMode="auto">
          <a:xfrm>
            <a:off x="2087563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653B8F"/>
                </a:solidFill>
              </a:rPr>
              <a:t>4</a:t>
            </a:r>
          </a:p>
        </p:txBody>
      </p: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2473325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08213"/>
                </a:solidFill>
              </a:rPr>
              <a:t>5</a:t>
            </a:r>
          </a:p>
        </p:txBody>
      </p:sp>
      <p:sp>
        <p:nvSpPr>
          <p:cNvPr id="25" name="TextBox 37"/>
          <p:cNvSpPr txBox="1">
            <a:spLocks noChangeArrowheads="1"/>
          </p:cNvSpPr>
          <p:nvPr/>
        </p:nvSpPr>
        <p:spPr bwMode="auto">
          <a:xfrm>
            <a:off x="2849563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A673AE"/>
                </a:solidFill>
              </a:rPr>
              <a:t>6</a:t>
            </a:r>
          </a:p>
        </p:txBody>
      </p:sp>
      <p:sp>
        <p:nvSpPr>
          <p:cNvPr id="26" name="TextBox 38"/>
          <p:cNvSpPr txBox="1">
            <a:spLocks noChangeArrowheads="1"/>
          </p:cNvSpPr>
          <p:nvPr/>
        </p:nvSpPr>
        <p:spPr bwMode="auto">
          <a:xfrm>
            <a:off x="3255963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E9506C"/>
                </a:solidFill>
              </a:rPr>
              <a:t>7</a:t>
            </a: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3613150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28" name="TextBox 40"/>
          <p:cNvSpPr txBox="1">
            <a:spLocks noChangeArrowheads="1"/>
          </p:cNvSpPr>
          <p:nvPr/>
        </p:nvSpPr>
        <p:spPr bwMode="auto">
          <a:xfrm>
            <a:off x="3973513" y="4910138"/>
            <a:ext cx="47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7768AD"/>
                </a:solidFill>
              </a:rPr>
              <a:t>9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4259263" y="4927600"/>
            <a:ext cx="636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A8E8"/>
                </a:solidFill>
              </a:rPr>
              <a:t>10</a:t>
            </a:r>
          </a:p>
        </p:txBody>
      </p: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4572000" y="5435600"/>
            <a:ext cx="3792538" cy="179388"/>
            <a:chOff x="779985" y="5267058"/>
            <a:chExt cx="7543802" cy="33328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53468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28937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4407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798768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55346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30500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059698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81439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6909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3237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700588" y="4929188"/>
            <a:ext cx="636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C9085B"/>
                </a:solidFill>
              </a:rPr>
              <a:t>11</a:t>
            </a:r>
          </a:p>
        </p:txBody>
      </p:sp>
      <p:sp>
        <p:nvSpPr>
          <p:cNvPr id="43" name="TextBox 41"/>
          <p:cNvSpPr txBox="1">
            <a:spLocks noChangeArrowheads="1"/>
          </p:cNvSpPr>
          <p:nvPr/>
        </p:nvSpPr>
        <p:spPr bwMode="auto">
          <a:xfrm>
            <a:off x="5065713" y="4924425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9285"/>
                </a:solidFill>
              </a:rPr>
              <a:t>12</a:t>
            </a:r>
          </a:p>
        </p:txBody>
      </p:sp>
      <p:sp>
        <p:nvSpPr>
          <p:cNvPr id="44" name="TextBox 41"/>
          <p:cNvSpPr txBox="1">
            <a:spLocks noChangeArrowheads="1"/>
          </p:cNvSpPr>
          <p:nvPr/>
        </p:nvSpPr>
        <p:spPr bwMode="auto">
          <a:xfrm>
            <a:off x="5456238" y="4933950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76AF"/>
                </a:solidFill>
              </a:rPr>
              <a:t>13</a:t>
            </a:r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5827713" y="4938713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653B8F"/>
                </a:solidFill>
              </a:rPr>
              <a:t>14</a:t>
            </a:r>
          </a:p>
        </p:txBody>
      </p:sp>
      <p:sp>
        <p:nvSpPr>
          <p:cNvPr id="46" name="TextBox 41"/>
          <p:cNvSpPr txBox="1">
            <a:spLocks noChangeArrowheads="1"/>
          </p:cNvSpPr>
          <p:nvPr/>
        </p:nvSpPr>
        <p:spPr bwMode="auto">
          <a:xfrm>
            <a:off x="6242050" y="4930775"/>
            <a:ext cx="636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08213"/>
                </a:solidFill>
              </a:rPr>
              <a:t>15</a:t>
            </a:r>
          </a:p>
        </p:txBody>
      </p:sp>
      <p:sp>
        <p:nvSpPr>
          <p:cNvPr id="47" name="TextBox 41"/>
          <p:cNvSpPr txBox="1">
            <a:spLocks noChangeArrowheads="1"/>
          </p:cNvSpPr>
          <p:nvPr/>
        </p:nvSpPr>
        <p:spPr bwMode="auto">
          <a:xfrm>
            <a:off x="6605588" y="4935538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A673AE"/>
                </a:solidFill>
              </a:rPr>
              <a:t>16</a:t>
            </a:r>
          </a:p>
        </p:txBody>
      </p:sp>
      <p:sp>
        <p:nvSpPr>
          <p:cNvPr id="48" name="TextBox 41"/>
          <p:cNvSpPr txBox="1">
            <a:spLocks noChangeArrowheads="1"/>
          </p:cNvSpPr>
          <p:nvPr/>
        </p:nvSpPr>
        <p:spPr bwMode="auto">
          <a:xfrm>
            <a:off x="6986588" y="4935538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E9506C"/>
                </a:solidFill>
              </a:rPr>
              <a:t>17</a:t>
            </a:r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7348538" y="4938713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87BD31"/>
                </a:solidFill>
              </a:rPr>
              <a:t>18</a:t>
            </a:r>
          </a:p>
        </p:txBody>
      </p:sp>
      <p:sp>
        <p:nvSpPr>
          <p:cNvPr id="50" name="TextBox 41"/>
          <p:cNvSpPr txBox="1">
            <a:spLocks noChangeArrowheads="1"/>
          </p:cNvSpPr>
          <p:nvPr/>
        </p:nvSpPr>
        <p:spPr bwMode="auto">
          <a:xfrm>
            <a:off x="7720013" y="4935538"/>
            <a:ext cx="63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7768AD"/>
                </a:solidFill>
              </a:rPr>
              <a:t>19</a:t>
            </a:r>
          </a:p>
        </p:txBody>
      </p:sp>
      <p:sp>
        <p:nvSpPr>
          <p:cNvPr id="51" name="Rectangle: Rounded Corners 50"/>
          <p:cNvSpPr/>
          <p:nvPr/>
        </p:nvSpPr>
        <p:spPr>
          <a:xfrm>
            <a:off x="1039813" y="2416175"/>
            <a:ext cx="5516562" cy="527050"/>
          </a:xfrm>
          <a:prstGeom prst="round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 the answer! </a:t>
            </a:r>
          </a:p>
        </p:txBody>
      </p:sp>
      <p:sp>
        <p:nvSpPr>
          <p:cNvPr id="52" name="Oval 51"/>
          <p:cNvSpPr/>
          <p:nvPr/>
        </p:nvSpPr>
        <p:spPr>
          <a:xfrm>
            <a:off x="6443663" y="1855788"/>
            <a:ext cx="1595437" cy="1595437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3" name="ha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62830">
            <a:off x="6500813" y="1689100"/>
            <a:ext cx="1123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29"/>
          <p:cNvSpPr txBox="1">
            <a:spLocks noChangeArrowheads="1"/>
          </p:cNvSpPr>
          <p:nvPr/>
        </p:nvSpPr>
        <p:spPr bwMode="auto">
          <a:xfrm>
            <a:off x="563563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C9085B"/>
                </a:solidFill>
              </a:rPr>
              <a:t>0</a:t>
            </a:r>
          </a:p>
        </p:txBody>
      </p:sp>
      <p:sp>
        <p:nvSpPr>
          <p:cNvPr id="55" name="TextBox 41"/>
          <p:cNvSpPr txBox="1">
            <a:spLocks noChangeArrowheads="1"/>
          </p:cNvSpPr>
          <p:nvPr/>
        </p:nvSpPr>
        <p:spPr bwMode="auto">
          <a:xfrm>
            <a:off x="8101013" y="4938713"/>
            <a:ext cx="636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00A8E8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4.16667E-6 0.13797 C 4.16667E-6 0.19977 0.02777 0.27616 0.05034 0.27616 L 0.10086 0.2761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 Lines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55650" y="1352550"/>
            <a:ext cx="3816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How about this number line?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Can you spot the number 16?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Is it in the same place?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8B61C5-148E-47BA-89B2-BB937D0B86C2}"/>
              </a:ext>
            </a:extLst>
          </p:cNvPr>
          <p:cNvSpPr/>
          <p:nvPr/>
        </p:nvSpPr>
        <p:spPr>
          <a:xfrm>
            <a:off x="755650" y="5256529"/>
            <a:ext cx="3816350" cy="831534"/>
          </a:xfrm>
          <a:prstGeom prst="round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</a:t>
            </a:r>
            <a:br>
              <a:rPr lang="en-GB" dirty="0"/>
            </a:br>
            <a:r>
              <a:rPr lang="en-GB" dirty="0"/>
              <a:t> the answer!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F557E7-1259-4AD4-B64E-0B8FE8A5465E}"/>
              </a:ext>
            </a:extLst>
          </p:cNvPr>
          <p:cNvSpPr/>
          <p:nvPr/>
        </p:nvSpPr>
        <p:spPr>
          <a:xfrm>
            <a:off x="1801813" y="3132138"/>
            <a:ext cx="1595437" cy="1595437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4" name="TextBox 29"/>
          <p:cNvSpPr txBox="1">
            <a:spLocks noChangeArrowheads="1"/>
          </p:cNvSpPr>
          <p:nvPr/>
        </p:nvSpPr>
        <p:spPr bwMode="auto">
          <a:xfrm>
            <a:off x="6688138" y="5668963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9085B"/>
                </a:solidFill>
              </a:rPr>
              <a:t>0</a:t>
            </a:r>
          </a:p>
        </p:txBody>
      </p:sp>
      <p:sp>
        <p:nvSpPr>
          <p:cNvPr id="17415" name="TextBox 32"/>
          <p:cNvSpPr txBox="1">
            <a:spLocks noChangeArrowheads="1"/>
          </p:cNvSpPr>
          <p:nvPr/>
        </p:nvSpPr>
        <p:spPr bwMode="auto">
          <a:xfrm>
            <a:off x="6715125" y="54403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7416" name="TextBox 33"/>
          <p:cNvSpPr txBox="1">
            <a:spLocks noChangeArrowheads="1"/>
          </p:cNvSpPr>
          <p:nvPr/>
        </p:nvSpPr>
        <p:spPr bwMode="auto">
          <a:xfrm>
            <a:off x="6688138" y="52117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9285"/>
                </a:solidFill>
              </a:rPr>
              <a:t>2</a:t>
            </a:r>
          </a:p>
        </p:txBody>
      </p:sp>
      <p:sp>
        <p:nvSpPr>
          <p:cNvPr id="17417" name="TextBox 34"/>
          <p:cNvSpPr txBox="1">
            <a:spLocks noChangeArrowheads="1"/>
          </p:cNvSpPr>
          <p:nvPr/>
        </p:nvSpPr>
        <p:spPr bwMode="auto">
          <a:xfrm>
            <a:off x="6688138" y="497522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76AF"/>
                </a:solidFill>
              </a:rPr>
              <a:t>3</a:t>
            </a:r>
          </a:p>
        </p:txBody>
      </p:sp>
      <p:sp>
        <p:nvSpPr>
          <p:cNvPr id="17418" name="TextBox 35"/>
          <p:cNvSpPr txBox="1">
            <a:spLocks noChangeArrowheads="1"/>
          </p:cNvSpPr>
          <p:nvPr/>
        </p:nvSpPr>
        <p:spPr bwMode="auto">
          <a:xfrm>
            <a:off x="6688138" y="475138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653B8F"/>
                </a:solidFill>
              </a:rPr>
              <a:t>4</a:t>
            </a:r>
          </a:p>
        </p:txBody>
      </p:sp>
      <p:sp>
        <p:nvSpPr>
          <p:cNvPr id="17419" name="TextBox 36"/>
          <p:cNvSpPr txBox="1">
            <a:spLocks noChangeArrowheads="1"/>
          </p:cNvSpPr>
          <p:nvPr/>
        </p:nvSpPr>
        <p:spPr bwMode="auto">
          <a:xfrm>
            <a:off x="6686550" y="45132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08213"/>
                </a:solidFill>
              </a:rPr>
              <a:t>5</a:t>
            </a:r>
          </a:p>
        </p:txBody>
      </p:sp>
      <p:sp>
        <p:nvSpPr>
          <p:cNvPr id="17420" name="TextBox 37"/>
          <p:cNvSpPr txBox="1">
            <a:spLocks noChangeArrowheads="1"/>
          </p:cNvSpPr>
          <p:nvPr/>
        </p:nvSpPr>
        <p:spPr bwMode="auto">
          <a:xfrm>
            <a:off x="6686550" y="4295775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A673AE"/>
                </a:solidFill>
              </a:rPr>
              <a:t>6</a:t>
            </a:r>
          </a:p>
        </p:txBody>
      </p:sp>
      <p:sp>
        <p:nvSpPr>
          <p:cNvPr id="17421" name="TextBox 38"/>
          <p:cNvSpPr txBox="1">
            <a:spLocks noChangeArrowheads="1"/>
          </p:cNvSpPr>
          <p:nvPr/>
        </p:nvSpPr>
        <p:spPr bwMode="auto">
          <a:xfrm>
            <a:off x="6715125" y="406082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E9506C"/>
                </a:solidFill>
              </a:rPr>
              <a:t>7</a:t>
            </a:r>
          </a:p>
        </p:txBody>
      </p:sp>
      <p:sp>
        <p:nvSpPr>
          <p:cNvPr id="17422" name="TextBox 39"/>
          <p:cNvSpPr txBox="1">
            <a:spLocks noChangeArrowheads="1"/>
          </p:cNvSpPr>
          <p:nvPr/>
        </p:nvSpPr>
        <p:spPr bwMode="auto">
          <a:xfrm>
            <a:off x="6715125" y="385603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17423" name="TextBox 40"/>
          <p:cNvSpPr txBox="1">
            <a:spLocks noChangeArrowheads="1"/>
          </p:cNvSpPr>
          <p:nvPr/>
        </p:nvSpPr>
        <p:spPr bwMode="auto">
          <a:xfrm>
            <a:off x="6708775" y="3614738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7768AD"/>
                </a:solidFill>
              </a:rPr>
              <a:t>9</a:t>
            </a:r>
          </a:p>
        </p:txBody>
      </p:sp>
      <p:sp>
        <p:nvSpPr>
          <p:cNvPr id="17424" name="TextBox 41"/>
          <p:cNvSpPr txBox="1">
            <a:spLocks noChangeArrowheads="1"/>
          </p:cNvSpPr>
          <p:nvPr/>
        </p:nvSpPr>
        <p:spPr bwMode="auto">
          <a:xfrm>
            <a:off x="6635750" y="3375025"/>
            <a:ext cx="636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A8E8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EDFC48-FF71-4CC4-9462-EB0669B8ECFD}"/>
              </a:ext>
            </a:extLst>
          </p:cNvPr>
          <p:cNvCxnSpPr>
            <a:cxnSpLocks/>
          </p:cNvCxnSpPr>
          <p:nvPr/>
        </p:nvCxnSpPr>
        <p:spPr>
          <a:xfrm flipH="1">
            <a:off x="6323013" y="1270000"/>
            <a:ext cx="4762" cy="46053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3948">
            <a:off x="2336649" y="2686051"/>
            <a:ext cx="1123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7" name="Group 42"/>
          <p:cNvGrpSpPr>
            <a:grpSpLocks/>
          </p:cNvGrpSpPr>
          <p:nvPr/>
        </p:nvGrpSpPr>
        <p:grpSpPr bwMode="auto">
          <a:xfrm rot="5400000">
            <a:off x="5316538" y="2303463"/>
            <a:ext cx="2281237" cy="255587"/>
            <a:chOff x="779985" y="5267058"/>
            <a:chExt cx="7543802" cy="33328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835FAEA-09E7-46C9-99CE-7BC6542B09C2}"/>
                </a:ext>
              </a:extLst>
            </p:cNvPr>
            <p:cNvCxnSpPr/>
            <p:nvPr/>
          </p:nvCxnSpPr>
          <p:spPr>
            <a:xfrm>
              <a:off x="779983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FE06633-B620-4725-8BD5-089A29E2F084}"/>
                </a:ext>
              </a:extLst>
            </p:cNvPr>
            <p:cNvCxnSpPr/>
            <p:nvPr/>
          </p:nvCxnSpPr>
          <p:spPr>
            <a:xfrm>
              <a:off x="1535939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95128F7-3B83-429D-B0FF-0F2C1AABD930}"/>
                </a:ext>
              </a:extLst>
            </p:cNvPr>
            <p:cNvCxnSpPr/>
            <p:nvPr/>
          </p:nvCxnSpPr>
          <p:spPr>
            <a:xfrm>
              <a:off x="2286643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15DBDD2-48AE-4E76-8198-866572DE6D3F}"/>
                </a:ext>
              </a:extLst>
            </p:cNvPr>
            <p:cNvCxnSpPr/>
            <p:nvPr/>
          </p:nvCxnSpPr>
          <p:spPr>
            <a:xfrm>
              <a:off x="3042598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4F9D52D-8D13-4173-A216-93265AC8D6D2}"/>
                </a:ext>
              </a:extLst>
            </p:cNvPr>
            <p:cNvCxnSpPr/>
            <p:nvPr/>
          </p:nvCxnSpPr>
          <p:spPr>
            <a:xfrm>
              <a:off x="3798553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8B0E1E8-2F94-4110-9EBC-EE7D0FE88BFD}"/>
                </a:ext>
              </a:extLst>
            </p:cNvPr>
            <p:cNvCxnSpPr/>
            <p:nvPr/>
          </p:nvCxnSpPr>
          <p:spPr>
            <a:xfrm>
              <a:off x="4554508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8B8B4D2-0E0A-47F0-8252-B014D329E2A7}"/>
                </a:ext>
              </a:extLst>
            </p:cNvPr>
            <p:cNvCxnSpPr/>
            <p:nvPr/>
          </p:nvCxnSpPr>
          <p:spPr>
            <a:xfrm>
              <a:off x="5305216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8BADCEA-7172-402E-A6D5-51C40F96E982}"/>
                </a:ext>
              </a:extLst>
            </p:cNvPr>
            <p:cNvCxnSpPr/>
            <p:nvPr/>
          </p:nvCxnSpPr>
          <p:spPr>
            <a:xfrm>
              <a:off x="6061171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254ADAF-642E-4D28-A281-2EEA6CA5C874}"/>
                </a:ext>
              </a:extLst>
            </p:cNvPr>
            <p:cNvCxnSpPr/>
            <p:nvPr/>
          </p:nvCxnSpPr>
          <p:spPr>
            <a:xfrm>
              <a:off x="6817126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A9DC2F-043B-4872-BF94-004369C74458}"/>
                </a:ext>
              </a:extLst>
            </p:cNvPr>
            <p:cNvCxnSpPr/>
            <p:nvPr/>
          </p:nvCxnSpPr>
          <p:spPr>
            <a:xfrm>
              <a:off x="7567830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028DD31-F891-4F4C-B15E-3CC12A2DDCE6}"/>
                </a:ext>
              </a:extLst>
            </p:cNvPr>
            <p:cNvCxnSpPr/>
            <p:nvPr/>
          </p:nvCxnSpPr>
          <p:spPr>
            <a:xfrm>
              <a:off x="8323785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28" name="Group 66"/>
          <p:cNvGrpSpPr>
            <a:grpSpLocks/>
          </p:cNvGrpSpPr>
          <p:nvPr/>
        </p:nvGrpSpPr>
        <p:grpSpPr bwMode="auto">
          <a:xfrm rot="5400000">
            <a:off x="5316538" y="4584700"/>
            <a:ext cx="2281238" cy="255587"/>
            <a:chOff x="779985" y="5267058"/>
            <a:chExt cx="7543802" cy="333286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9BD14AB-F2CA-4E77-BD76-04D43DEBEBDE}"/>
                </a:ext>
              </a:extLst>
            </p:cNvPr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C19AB4D-EA20-4A99-AC70-03CE2AB89423}"/>
                </a:ext>
              </a:extLst>
            </p:cNvPr>
            <p:cNvCxnSpPr/>
            <p:nvPr/>
          </p:nvCxnSpPr>
          <p:spPr>
            <a:xfrm>
              <a:off x="153594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AA9B96E-B64C-42BA-998D-8929FB227022}"/>
                </a:ext>
              </a:extLst>
            </p:cNvPr>
            <p:cNvCxnSpPr/>
            <p:nvPr/>
          </p:nvCxnSpPr>
          <p:spPr>
            <a:xfrm>
              <a:off x="228664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0183B0C-A019-45D3-90C7-1A24004E10FA}"/>
                </a:ext>
              </a:extLst>
            </p:cNvPr>
            <p:cNvCxnSpPr/>
            <p:nvPr/>
          </p:nvCxnSpPr>
          <p:spPr>
            <a:xfrm>
              <a:off x="304260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6F43844-3D16-4CE2-A609-E553523B5E1E}"/>
                </a:ext>
              </a:extLst>
            </p:cNvPr>
            <p:cNvCxnSpPr/>
            <p:nvPr/>
          </p:nvCxnSpPr>
          <p:spPr>
            <a:xfrm>
              <a:off x="379855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ACFBAB6-2299-4DB8-A068-D2D7E406FACB}"/>
                </a:ext>
              </a:extLst>
            </p:cNvPr>
            <p:cNvCxnSpPr/>
            <p:nvPr/>
          </p:nvCxnSpPr>
          <p:spPr>
            <a:xfrm>
              <a:off x="455451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E48DF28-6201-48E2-9ECA-A81D6B925FB4}"/>
                </a:ext>
              </a:extLst>
            </p:cNvPr>
            <p:cNvCxnSpPr/>
            <p:nvPr/>
          </p:nvCxnSpPr>
          <p:spPr>
            <a:xfrm>
              <a:off x="530521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FF82ED2-98BD-4F5E-842D-17B744D2DADF}"/>
                </a:ext>
              </a:extLst>
            </p:cNvPr>
            <p:cNvCxnSpPr/>
            <p:nvPr/>
          </p:nvCxnSpPr>
          <p:spPr>
            <a:xfrm>
              <a:off x="606117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9EAC1A-E236-43DA-BE12-5854B305047E}"/>
                </a:ext>
              </a:extLst>
            </p:cNvPr>
            <p:cNvCxnSpPr/>
            <p:nvPr/>
          </p:nvCxnSpPr>
          <p:spPr>
            <a:xfrm>
              <a:off x="681712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77211B8-7ED9-4802-BEFE-6C51EEFE43A2}"/>
                </a:ext>
              </a:extLst>
            </p:cNvPr>
            <p:cNvCxnSpPr/>
            <p:nvPr/>
          </p:nvCxnSpPr>
          <p:spPr>
            <a:xfrm>
              <a:off x="756783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CC06C2E-A0A2-4882-BD5E-C14E9913CAC2}"/>
                </a:ext>
              </a:extLst>
            </p:cNvPr>
            <p:cNvCxnSpPr/>
            <p:nvPr/>
          </p:nvCxnSpPr>
          <p:spPr>
            <a:xfrm>
              <a:off x="83237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9" name="TextBox 29"/>
          <p:cNvSpPr txBox="1">
            <a:spLocks noChangeArrowheads="1"/>
          </p:cNvSpPr>
          <p:nvPr/>
        </p:nvSpPr>
        <p:spPr bwMode="auto">
          <a:xfrm>
            <a:off x="6642100" y="313055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9085B"/>
                </a:solidFill>
              </a:rPr>
              <a:t>11</a:t>
            </a:r>
          </a:p>
        </p:txBody>
      </p:sp>
      <p:sp>
        <p:nvSpPr>
          <p:cNvPr id="17430" name="TextBox 32"/>
          <p:cNvSpPr txBox="1">
            <a:spLocks noChangeArrowheads="1"/>
          </p:cNvSpPr>
          <p:nvPr/>
        </p:nvSpPr>
        <p:spPr bwMode="auto">
          <a:xfrm>
            <a:off x="6635750" y="290195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C000"/>
                </a:solidFill>
              </a:rPr>
              <a:t>12</a:t>
            </a:r>
          </a:p>
        </p:txBody>
      </p:sp>
      <p:sp>
        <p:nvSpPr>
          <p:cNvPr id="17431" name="TextBox 33"/>
          <p:cNvSpPr txBox="1">
            <a:spLocks noChangeArrowheads="1"/>
          </p:cNvSpPr>
          <p:nvPr/>
        </p:nvSpPr>
        <p:spPr bwMode="auto">
          <a:xfrm>
            <a:off x="6642100" y="2674938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9285"/>
                </a:solidFill>
              </a:rPr>
              <a:t>13</a:t>
            </a:r>
          </a:p>
        </p:txBody>
      </p:sp>
      <p:sp>
        <p:nvSpPr>
          <p:cNvPr id="17432" name="TextBox 34"/>
          <p:cNvSpPr txBox="1">
            <a:spLocks noChangeArrowheads="1"/>
          </p:cNvSpPr>
          <p:nvPr/>
        </p:nvSpPr>
        <p:spPr bwMode="auto">
          <a:xfrm>
            <a:off x="6642100" y="2438400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76AF"/>
                </a:solidFill>
              </a:rPr>
              <a:t>14</a:t>
            </a:r>
          </a:p>
        </p:txBody>
      </p:sp>
      <p:sp>
        <p:nvSpPr>
          <p:cNvPr id="17433" name="TextBox 35"/>
          <p:cNvSpPr txBox="1">
            <a:spLocks noChangeArrowheads="1"/>
          </p:cNvSpPr>
          <p:nvPr/>
        </p:nvSpPr>
        <p:spPr bwMode="auto">
          <a:xfrm>
            <a:off x="6642100" y="221297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653B8F"/>
                </a:solidFill>
              </a:rPr>
              <a:t>15</a:t>
            </a:r>
          </a:p>
        </p:txBody>
      </p:sp>
      <p:sp>
        <p:nvSpPr>
          <p:cNvPr id="17434" name="TextBox 36"/>
          <p:cNvSpPr txBox="1">
            <a:spLocks noChangeArrowheads="1"/>
          </p:cNvSpPr>
          <p:nvPr/>
        </p:nvSpPr>
        <p:spPr bwMode="auto">
          <a:xfrm>
            <a:off x="6640513" y="197643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08213"/>
                </a:solidFill>
              </a:rPr>
              <a:t>16</a:t>
            </a:r>
          </a:p>
        </p:txBody>
      </p:sp>
      <p:sp>
        <p:nvSpPr>
          <p:cNvPr id="17435" name="TextBox 37"/>
          <p:cNvSpPr txBox="1">
            <a:spLocks noChangeArrowheads="1"/>
          </p:cNvSpPr>
          <p:nvPr/>
        </p:nvSpPr>
        <p:spPr bwMode="auto">
          <a:xfrm>
            <a:off x="6640513" y="17573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A673AE"/>
                </a:solidFill>
              </a:rPr>
              <a:t>17</a:t>
            </a:r>
          </a:p>
        </p:txBody>
      </p:sp>
      <p:sp>
        <p:nvSpPr>
          <p:cNvPr id="17436" name="TextBox 39"/>
          <p:cNvSpPr txBox="1">
            <a:spLocks noChangeArrowheads="1"/>
          </p:cNvSpPr>
          <p:nvPr/>
        </p:nvSpPr>
        <p:spPr bwMode="auto">
          <a:xfrm>
            <a:off x="6635750" y="152241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18</a:t>
            </a:r>
          </a:p>
        </p:txBody>
      </p:sp>
      <p:sp>
        <p:nvSpPr>
          <p:cNvPr id="17437" name="TextBox 40"/>
          <p:cNvSpPr txBox="1">
            <a:spLocks noChangeArrowheads="1"/>
          </p:cNvSpPr>
          <p:nvPr/>
        </p:nvSpPr>
        <p:spPr bwMode="auto">
          <a:xfrm>
            <a:off x="6635750" y="128587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7768AD"/>
                </a:solidFill>
              </a:rPr>
              <a:t>19</a:t>
            </a:r>
          </a:p>
        </p:txBody>
      </p:sp>
      <p:sp>
        <p:nvSpPr>
          <p:cNvPr id="17438" name="TextBox 41"/>
          <p:cNvSpPr txBox="1">
            <a:spLocks noChangeArrowheads="1"/>
          </p:cNvSpPr>
          <p:nvPr/>
        </p:nvSpPr>
        <p:spPr bwMode="auto">
          <a:xfrm>
            <a:off x="6627813" y="1069975"/>
            <a:ext cx="63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A8E8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698604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695 L -3.88889E-6 0.00092 C 0.0033 -0.01297 0.00695 -0.02084 0.01094 -0.02663 C 0.01285 -0.03241 0.01441 -0.04028 0.0165 -0.04028 C 0.01823 -0.0463 0.02014 -0.0463 0.0224 -0.0463 C 0.02448 -0.05209 0.02691 -0.05996 0.02917 -0.06575 C 0.03629 -0.07963 0.03507 -0.06575 0.04341 -0.07963 C 0.04653 -0.08542 0.04896 -0.09121 0.05209 -0.09121 C 0.05434 -0.09121 0.05643 -0.09908 0.05886 -0.09908 C 0.06059 -0.1051 0.06285 -0.1051 0.06459 -0.1051 C 0.06737 -0.11088 0.07032 -0.11088 0.07327 -0.11088 C 0.07552 -0.11875 0.07761 -0.11875 0.08004 -0.11875 C 0.08403 -0.12454 0.0875 -0.12454 0.0915 -0.13056 C 0.10226 -0.1382 0.10226 -0.14422 0.11563 -0.14422 C 0.14653 -0.15 0.17778 -0.15 0.20886 -0.15 C 0.21268 -0.15788 0.21407 -0.15788 0.21875 -0.16366 C 0.22136 -0.16968 0.22448 -0.16968 0.22743 -0.16968 C 0.23177 -0.17755 0.23698 -0.17755 0.24132 -0.18334 L 0.24601 -0.18913 L 0.24601 -0.18334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235</TotalTime>
  <Words>502</Words>
  <Application>Microsoft Office PowerPoint</Application>
  <PresentationFormat>On-screen Show (4:3)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Twinkl</vt:lpstr>
      <vt:lpstr>Arial</vt:lpstr>
      <vt:lpstr>Calibri</vt:lpstr>
      <vt:lpstr>Office Theme</vt:lpstr>
      <vt:lpstr>PowerPoint Presentation</vt:lpstr>
      <vt:lpstr>All about the Number…</vt:lpstr>
      <vt:lpstr>All about the Number 16</vt:lpstr>
      <vt:lpstr>Number Shapes</vt:lpstr>
      <vt:lpstr>Number Words</vt:lpstr>
      <vt:lpstr>Cube Towers</vt:lpstr>
      <vt:lpstr>Ten-Frames</vt:lpstr>
      <vt:lpstr>Number Lines</vt:lpstr>
      <vt:lpstr>Number Lines</vt:lpstr>
      <vt:lpstr>Let’s Try Together</vt:lpstr>
      <vt:lpstr>PowerPoint Presentation</vt:lpstr>
      <vt:lpstr>PowerPoint Presentation</vt:lpstr>
      <vt:lpstr>PowerPoint Presentation</vt:lpstr>
      <vt:lpstr>PowerPoint Presentation</vt:lpstr>
      <vt:lpstr>Numbers as Labels</vt:lpstr>
      <vt:lpstr>Numbers Everywhere</vt:lpstr>
      <vt:lpstr>Number 16 Challenges</vt:lpstr>
      <vt:lpstr>Challenge</vt:lpstr>
      <vt:lpstr>Challenge</vt:lpstr>
      <vt:lpstr>Challenge</vt:lpstr>
      <vt:lpstr>Challenge</vt:lpstr>
      <vt:lpstr>Congratulations!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steph parkinson</cp:lastModifiedBy>
  <cp:revision>29</cp:revision>
  <dcterms:created xsi:type="dcterms:W3CDTF">2019-01-14T14:39:43Z</dcterms:created>
  <dcterms:modified xsi:type="dcterms:W3CDTF">2020-06-26T12:33:42Z</dcterms:modified>
</cp:coreProperties>
</file>