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64" r:id="rId2"/>
    <p:sldId id="269" r:id="rId3"/>
    <p:sldId id="258" r:id="rId4"/>
    <p:sldId id="277" r:id="rId5"/>
    <p:sldId id="278" r:id="rId6"/>
    <p:sldId id="275" r:id="rId7"/>
    <p:sldId id="257" r:id="rId8"/>
    <p:sldId id="261" r:id="rId9"/>
    <p:sldId id="272" r:id="rId10"/>
    <p:sldId id="268" r:id="rId11"/>
    <p:sldId id="273" r:id="rId12"/>
    <p:sldId id="271" r:id="rId13"/>
    <p:sldId id="274" r:id="rId14"/>
    <p:sldId id="279" r:id="rId15"/>
    <p:sldId id="266" r:id="rId16"/>
    <p:sldId id="270" r:id="rId17"/>
    <p:sldId id="282" r:id="rId18"/>
    <p:sldId id="283" r:id="rId19"/>
    <p:sldId id="263" r:id="rId20"/>
    <p:sldId id="259" r:id="rId21"/>
    <p:sldId id="262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F61B"/>
    <a:srgbClr val="F71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6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48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116E-4CA6-4A7C-89E1-58AAE263F78B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C6A3-AA12-4CD1-8AF3-538221B47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212E-EAA4-4DD6-9D13-945DA656088C}" type="datetimeFigureOut">
              <a:rPr lang="en-US" smtClean="0"/>
              <a:pPr/>
              <a:t>9/26/2018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B911-E229-4249-A27E-4EBC433E9C0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\\bites2\jhsw\home\staff\SBARNES\The%20Gruffalo%201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3600" dirty="0" smtClean="0">
                <a:latin typeface="Comic Sans MS" pitchFamily="66" charset="0"/>
              </a:rPr>
              <a:t>We aim to make our school the best,</a:t>
            </a:r>
          </a:p>
          <a:p>
            <a:pPr algn="ctr">
              <a:buNone/>
            </a:pPr>
            <a:r>
              <a:rPr lang="en-GB" sz="3600" dirty="0" smtClean="0">
                <a:latin typeface="Comic Sans MS" pitchFamily="66" charset="0"/>
              </a:rPr>
              <a:t>A place of discovery and success</a:t>
            </a:r>
          </a:p>
          <a:p>
            <a:pPr algn="ctr">
              <a:buNone/>
            </a:pPr>
            <a:r>
              <a:rPr lang="en-GB" sz="3600" dirty="0" smtClean="0">
                <a:latin typeface="Comic Sans MS" pitchFamily="66" charset="0"/>
              </a:rPr>
              <a:t>Caring, </a:t>
            </a:r>
            <a:r>
              <a:rPr lang="en-GB" sz="3600" u="sng" dirty="0" smtClean="0">
                <a:latin typeface="Comic Sans MS" pitchFamily="66" charset="0"/>
              </a:rPr>
              <a:t>sharing</a:t>
            </a:r>
            <a:r>
              <a:rPr lang="en-GB" sz="3600" dirty="0" smtClean="0">
                <a:latin typeface="Comic Sans MS" pitchFamily="66" charset="0"/>
              </a:rPr>
              <a:t>, taking turns</a:t>
            </a:r>
          </a:p>
          <a:p>
            <a:pPr algn="ctr">
              <a:buNone/>
            </a:pPr>
            <a:r>
              <a:rPr lang="en-GB" sz="3600" dirty="0" smtClean="0">
                <a:latin typeface="Comic Sans MS" pitchFamily="66" charset="0"/>
              </a:rPr>
              <a:t>We learn to love, we love to learn</a:t>
            </a:r>
            <a:endParaRPr lang="en-GB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latin typeface="Georgia"/>
                <a:cs typeface="Georgia"/>
              </a:rPr>
              <a:t>Sullivan &amp; Brown, </a:t>
            </a:r>
            <a:r>
              <a:rPr lang="en-US" sz="2700" i="1" dirty="0" smtClean="0">
                <a:latin typeface="Georgia"/>
                <a:cs typeface="Georgia"/>
              </a:rPr>
              <a:t>Social inequalities in cognitive scores at age 16: The role of reading</a:t>
            </a:r>
            <a:r>
              <a:rPr lang="en-US" dirty="0" smtClean="0">
                <a:latin typeface="Georgia"/>
                <a:cs typeface="Georgia"/>
              </a:rPr>
              <a:t/>
            </a:r>
            <a:br>
              <a:rPr lang="en-US" dirty="0" smtClean="0">
                <a:latin typeface="Georgia"/>
                <a:cs typeface="Georgia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Georgia"/>
                <a:cs typeface="Georgia"/>
              </a:rPr>
              <a:t>‘Children who read for pleasure are likely to do significantly better at school than their peers, making greater progress in mathematics, development of vocabulary and spelling’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800" dirty="0" smtClean="0">
                <a:latin typeface="Comic Sans MS" pitchFamily="66" charset="0"/>
              </a:rPr>
              <a:t>What </a:t>
            </a:r>
            <a:r>
              <a:rPr lang="en-GB" sz="4800" u="sng" dirty="0" smtClean="0">
                <a:latin typeface="Comic Sans MS" pitchFamily="66" charset="0"/>
              </a:rPr>
              <a:t>should </a:t>
            </a:r>
            <a:r>
              <a:rPr lang="en-GB" sz="4800" dirty="0" smtClean="0">
                <a:latin typeface="Comic Sans MS" pitchFamily="66" charset="0"/>
              </a:rPr>
              <a:t>school/home do?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12592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Mechanics of reading</a:t>
            </a:r>
          </a:p>
          <a:p>
            <a:r>
              <a:rPr lang="en-GB" sz="4800" dirty="0" smtClean="0">
                <a:latin typeface="Comic Sans MS" pitchFamily="66" charset="0"/>
              </a:rPr>
              <a:t>Attainment and progress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800" dirty="0" smtClean="0">
                <a:latin typeface="Comic Sans MS" pitchFamily="66" charset="0"/>
              </a:rPr>
              <a:t>What </a:t>
            </a:r>
            <a:r>
              <a:rPr lang="en-GB" sz="4800" u="sng" dirty="0" smtClean="0">
                <a:latin typeface="Comic Sans MS" pitchFamily="66" charset="0"/>
              </a:rPr>
              <a:t>could</a:t>
            </a:r>
            <a:r>
              <a:rPr lang="en-GB" sz="4800" dirty="0" smtClean="0">
                <a:latin typeface="Comic Sans MS" pitchFamily="66" charset="0"/>
              </a:rPr>
              <a:t> school/home do?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125923"/>
          </a:xfrm>
        </p:spPr>
        <p:txBody>
          <a:bodyPr>
            <a:normAutofit lnSpcReduction="10000"/>
          </a:bodyPr>
          <a:lstStyle/>
          <a:p>
            <a:r>
              <a:rPr lang="en-GB" sz="4800" dirty="0" smtClean="0">
                <a:latin typeface="Comic Sans MS" pitchFamily="66" charset="0"/>
              </a:rPr>
              <a:t>Mechanics of reading</a:t>
            </a:r>
          </a:p>
          <a:p>
            <a:r>
              <a:rPr lang="en-GB" sz="4800" dirty="0" smtClean="0">
                <a:latin typeface="Comic Sans MS" pitchFamily="66" charset="0"/>
              </a:rPr>
              <a:t>Attainment and progress</a:t>
            </a:r>
          </a:p>
          <a:p>
            <a:pPr algn="ctr">
              <a:buNone/>
            </a:pPr>
            <a:r>
              <a:rPr lang="en-GB" sz="4800" dirty="0" smtClean="0">
                <a:latin typeface="Comic Sans MS" pitchFamily="66" charset="0"/>
              </a:rPr>
              <a:t>ALONGSIDE</a:t>
            </a:r>
          </a:p>
          <a:p>
            <a:pPr algn="ctr">
              <a:buNone/>
            </a:pPr>
            <a:r>
              <a:rPr lang="en-GB" sz="4800" dirty="0" smtClean="0">
                <a:latin typeface="Comic Sans MS" pitchFamily="66" charset="0"/>
              </a:rPr>
              <a:t>DEVELOPING A LOVE OF BOOKS &amp; READING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1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403648" y="908720"/>
            <a:ext cx="6102474" cy="1050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Georgia"/>
                <a:cs typeface="Georgia"/>
              </a:rPr>
              <a:t>Children’s Reading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844824"/>
            <a:ext cx="7200800" cy="3580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Only three young people in 10 were reading daily in their own time</a:t>
            </a:r>
            <a:b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</a:b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/>
            </a:r>
            <a:b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</a:b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More than a fifth of children and young people rarely or never read in their own time</a:t>
            </a:r>
            <a:b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</a:b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/>
            </a:r>
            <a:b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</a:b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Nearly a fifth would be embarrassed if their friends saw them reading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88640"/>
            <a:ext cx="559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FFFF00"/>
                </a:solidFill>
                <a:latin typeface="Georgia"/>
                <a:cs typeface="Georgia"/>
              </a:rPr>
              <a:t>(</a:t>
            </a:r>
            <a:r>
              <a:rPr lang="en-GB" sz="1600" dirty="0">
                <a:solidFill>
                  <a:srgbClr val="FFFF00"/>
                </a:solidFill>
                <a:latin typeface="Georgia"/>
                <a:cs typeface="Georgia"/>
              </a:rPr>
              <a:t>National Literacy Trust, </a:t>
            </a:r>
            <a:r>
              <a:rPr lang="en-GB" sz="1600" i="1" dirty="0">
                <a:solidFill>
                  <a:srgbClr val="FFFF00"/>
                </a:solidFill>
                <a:latin typeface="Georgia"/>
                <a:cs typeface="Georgia"/>
              </a:rPr>
              <a:t>Children’s and young people’s reading </a:t>
            </a:r>
            <a:r>
              <a:rPr lang="en-GB" sz="1600" i="1" dirty="0" smtClean="0">
                <a:solidFill>
                  <a:srgbClr val="FFFF00"/>
                </a:solidFill>
                <a:latin typeface="Georgia"/>
                <a:cs typeface="Georgia"/>
              </a:rPr>
              <a:t>today)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4800" dirty="0" smtClean="0">
              <a:latin typeface="Comic Sans MS" pitchFamily="66" charset="0"/>
            </a:endParaRPr>
          </a:p>
          <a:p>
            <a:r>
              <a:rPr lang="en-GB" sz="4800" dirty="0" smtClean="0">
                <a:latin typeface="Comic Sans MS" pitchFamily="66" charset="0"/>
              </a:rPr>
              <a:t>A skill for life</a:t>
            </a:r>
          </a:p>
          <a:p>
            <a:r>
              <a:rPr lang="en-GB" sz="4800" dirty="0" smtClean="0">
                <a:latin typeface="Comic Sans MS" pitchFamily="66" charset="0"/>
              </a:rPr>
              <a:t>A pleasure for life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6CE412AB-8527-4178-BC06-C02B5720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296988"/>
          </a:xfrm>
          <a:solidFill>
            <a:schemeClr val="tx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Partnership with Parents</a:t>
            </a:r>
            <a:endParaRPr lang="en-GB" sz="4800" dirty="0">
              <a:solidFill>
                <a:srgbClr val="002060"/>
              </a:solidFill>
              <a:latin typeface="Bradley Hand ITC" pitchFamily="66" charset="0"/>
              <a:cs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67A1145-5212-4FA4-946C-AAE69D6972A6}"/>
              </a:ext>
            </a:extLst>
          </p:cNvPr>
          <p:cNvGraphicFramePr>
            <a:graphicFrameLocks noGrp="1"/>
          </p:cNvGraphicFramePr>
          <p:nvPr/>
        </p:nvGraphicFramePr>
        <p:xfrm>
          <a:off x="0" y="1684338"/>
          <a:ext cx="9144009" cy="24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 marT="45839" marB="45839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T="45839" marB="45839"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 marT="45839" marB="4583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05" name="Picture 4" descr="School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57188"/>
            <a:ext cx="1371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Content Placeholder 5" descr="Image result for poem about parent teacher partnership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2420938"/>
            <a:ext cx="6407150" cy="3887787"/>
          </a:xfrm>
        </p:spPr>
      </p:pic>
    </p:spTree>
    <p:extLst>
      <p:ext uri="{BB962C8B-B14F-4D97-AF65-F5344CB8AC3E}">
        <p14:creationId xmlns:p14="http://schemas.microsoft.com/office/powerpoint/2010/main" val="23768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6CE412AB-8527-4178-BC06-C02B5720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296988"/>
          </a:xfrm>
          <a:solidFill>
            <a:schemeClr val="tx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Partnership with Parents</a:t>
            </a:r>
            <a:endParaRPr lang="en-GB" sz="4800" dirty="0">
              <a:solidFill>
                <a:srgbClr val="002060"/>
              </a:solidFill>
              <a:latin typeface="Bradley Hand ITC" pitchFamily="66" charset="0"/>
              <a:cs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67A1145-5212-4FA4-946C-AAE69D6972A6}"/>
              </a:ext>
            </a:extLst>
          </p:cNvPr>
          <p:cNvGraphicFramePr>
            <a:graphicFrameLocks noGrp="1"/>
          </p:cNvGraphicFramePr>
          <p:nvPr/>
        </p:nvGraphicFramePr>
        <p:xfrm>
          <a:off x="0" y="1684338"/>
          <a:ext cx="9144009" cy="24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38667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 marT="45839" marB="45839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T="45839" marB="45839"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 marT="45839" marB="45839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T="45839" marB="45839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29" name="Picture 4" descr="School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57188"/>
            <a:ext cx="1371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0" name="Content Placeholder 7" descr="Related image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055813"/>
            <a:ext cx="3497262" cy="4525962"/>
          </a:xfrm>
        </p:spPr>
      </p:pic>
      <p:pic>
        <p:nvPicPr>
          <p:cNvPr id="72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32083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12592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loud Callout 5"/>
          <p:cNvSpPr/>
          <p:nvPr/>
        </p:nvSpPr>
        <p:spPr>
          <a:xfrm>
            <a:off x="2571736" y="2428868"/>
            <a:ext cx="4643470" cy="2357454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43372" y="2857496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chemeClr val="bg1"/>
                </a:solidFill>
              </a:rPr>
              <a:t>?</a:t>
            </a:r>
            <a:endParaRPr lang="en-GB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24792"/>
              </p:ext>
            </p:extLst>
          </p:nvPr>
        </p:nvGraphicFramePr>
        <p:xfrm>
          <a:off x="0" y="2554203"/>
          <a:ext cx="9144000" cy="238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57"/>
                <a:gridCol w="1280142"/>
                <a:gridCol w="1280142"/>
                <a:gridCol w="1120125"/>
                <a:gridCol w="1120125"/>
                <a:gridCol w="1051609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b="0" i="0" u="none" strike="noStrike" dirty="0" smtClean="0">
                          <a:solidFill>
                            <a:schemeClr val="tx1"/>
                          </a:solidFill>
                          <a:latin typeface="Comic Sans MS"/>
                        </a:rPr>
                        <a:t>Question</a:t>
                      </a:r>
                      <a:endParaRPr lang="en-GB" sz="3600" b="0" i="0" u="none" strike="noStrike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Number of respondents</a:t>
                      </a:r>
                      <a:endParaRPr lang="en-GB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Number who strongly</a:t>
                      </a:r>
                      <a:r>
                        <a:rPr lang="en-GB" sz="1400" baseline="0" dirty="0" smtClean="0"/>
                        <a:t> agree or agree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Number</a:t>
                      </a:r>
                      <a:r>
                        <a:rPr lang="en-GB" sz="1400" baseline="0" dirty="0" smtClean="0"/>
                        <a:t> who disagree or strongly disagree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Number who don’t know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Percentage who strongly agree or agree</a:t>
                      </a:r>
                      <a:endParaRPr lang="en-GB" sz="1400" dirty="0"/>
                    </a:p>
                  </a:txBody>
                  <a:tcPr/>
                </a:tc>
              </a:tr>
              <a:tr h="11460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My awareness of how to help my child learn is enhanced through information given by the school – meetings, curriculum evenings and written information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102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99%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4282" y="214290"/>
            <a:ext cx="8715436" cy="13573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Reading - helping you to help us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5418" y="357166"/>
            <a:ext cx="1371038" cy="96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4282" y="2143116"/>
            <a:ext cx="8501122" cy="4071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What am I expected to do to help?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How are reading/phonic skills developed?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Is my child’s reading good enough?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Do I still have a role once he/she can read?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How do I get my child to love books?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How much time should we devote to reading?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15" name="The Gruffalo 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– have we helped you?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sz="6600" dirty="0" smtClean="0">
                <a:latin typeface="Comic Sans MS" pitchFamily="66" charset="0"/>
              </a:rPr>
              <a:t>Structure of the evening</a:t>
            </a:r>
          </a:p>
          <a:p>
            <a:r>
              <a:rPr lang="en-GB" sz="6600" dirty="0" smtClean="0">
                <a:latin typeface="Comic Sans MS" pitchFamily="66" charset="0"/>
              </a:rPr>
              <a:t>Feedback Sheet</a:t>
            </a:r>
          </a:p>
          <a:p>
            <a:r>
              <a:rPr lang="en-GB" sz="6600" dirty="0" smtClean="0">
                <a:latin typeface="Comic Sans MS" pitchFamily="66" charset="0"/>
              </a:rPr>
              <a:t>Information</a:t>
            </a:r>
          </a:p>
          <a:p>
            <a:pPr>
              <a:buNone/>
            </a:pPr>
            <a:r>
              <a:rPr lang="en-GB" sz="5200" u="sng" dirty="0" smtClean="0">
                <a:solidFill>
                  <a:srgbClr val="FFFF00"/>
                </a:solidFill>
                <a:latin typeface="Comic Sans MS" pitchFamily="66" charset="0"/>
              </a:rPr>
              <a:t>www.johnhampdenwendover.co.uk</a:t>
            </a:r>
            <a:endParaRPr lang="en-GB" sz="5200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– have we helped you?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u="sng" dirty="0" smtClean="0"/>
              <a:t>WORKSHOPS</a:t>
            </a:r>
            <a:endParaRPr lang="en-GB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12628"/>
              </p:ext>
            </p:extLst>
          </p:nvPr>
        </p:nvGraphicFramePr>
        <p:xfrm>
          <a:off x="467544" y="2924944"/>
          <a:ext cx="8363271" cy="285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57"/>
                <a:gridCol w="2787757"/>
                <a:gridCol w="2787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Workshop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FS Reading &amp; Phonics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Honeybees, Ladybirds Caterpillars Classrooms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7.20pm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FS Browsing</a:t>
                      </a:r>
                      <a:r>
                        <a:rPr lang="en-GB" baseline="0" dirty="0" smtClean="0"/>
                        <a:t> Resources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Octagon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7.40pm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r>
                        <a:rPr lang="en-GB" baseline="0" dirty="0" smtClean="0"/>
                        <a:t> 1 Reading and Phonics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Badgers Classroom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7.20pm &amp; 7.40pm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r>
                        <a:rPr lang="en-GB" baseline="0" dirty="0" smtClean="0"/>
                        <a:t> 1 Browsing Resources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Hedgehogs Classroom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7.20pm, 7.40pm</a:t>
                      </a:r>
                    </a:p>
                  </a:txBody>
                  <a:tcPr/>
                </a:tc>
              </a:tr>
              <a:tr h="367248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r>
                        <a:rPr lang="en-GB" baseline="0" dirty="0" smtClean="0"/>
                        <a:t> 2 Reading and Phonics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 Kites Classroom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7.20pm &amp; 7.40pm</a:t>
                      </a:r>
                      <a:endParaRPr lang="en-GB" dirty="0"/>
                    </a:p>
                  </a:txBody>
                  <a:tcPr/>
                </a:tc>
              </a:tr>
              <a:tr h="367248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r>
                        <a:rPr lang="en-GB" baseline="0" dirty="0" smtClean="0"/>
                        <a:t> 2 Browsing Resources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Herons Classroom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7.20pm, 7.40pm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214368"/>
                <a:gridCol w="462966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>
                <a:latin typeface="Comic Sans MS" pitchFamily="66" charset="0"/>
              </a:rPr>
              <a:t>What are we required to teach?</a:t>
            </a:r>
          </a:p>
          <a:p>
            <a:r>
              <a:rPr lang="en-GB" dirty="0" smtClean="0">
                <a:latin typeface="Comic Sans MS" pitchFamily="66" charset="0"/>
              </a:rPr>
              <a:t>How do we teach children to read and decode words?</a:t>
            </a:r>
          </a:p>
          <a:p>
            <a:r>
              <a:rPr lang="en-GB" dirty="0" smtClean="0">
                <a:latin typeface="Comic Sans MS" pitchFamily="66" charset="0"/>
              </a:rPr>
              <a:t>What are the skills that children need to read fluently?</a:t>
            </a:r>
          </a:p>
          <a:p>
            <a:r>
              <a:rPr lang="en-GB" dirty="0" smtClean="0">
                <a:latin typeface="Comic Sans MS" pitchFamily="66" charset="0"/>
              </a:rPr>
              <a:t>How can parents support their child’s reading development?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214368"/>
                <a:gridCol w="462966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264" y="3068959"/>
            <a:ext cx="8187535" cy="15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214368"/>
                <a:gridCol w="462966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04864"/>
            <a:ext cx="75152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81" y="2348880"/>
            <a:ext cx="2762894" cy="4144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56573"/>
            <a:ext cx="2934072" cy="41720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70" y="3068960"/>
            <a:ext cx="3273886" cy="218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5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World Book Day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4476755" cy="335756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pic>
        <p:nvPicPr>
          <p:cNvPr id="7" name="Picture 6" descr="World Book Day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429000"/>
            <a:ext cx="4214810" cy="31611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00240"/>
            <a:ext cx="8401080" cy="4125923"/>
          </a:xfrm>
        </p:spPr>
        <p:txBody>
          <a:bodyPr>
            <a:normAutofit lnSpcReduction="10000"/>
          </a:bodyPr>
          <a:lstStyle/>
          <a:p>
            <a:r>
              <a:rPr lang="en-GB" sz="4800" dirty="0" smtClean="0">
                <a:latin typeface="Comic Sans MS" pitchFamily="66" charset="0"/>
              </a:rPr>
              <a:t>An enjoyment of books</a:t>
            </a:r>
          </a:p>
          <a:p>
            <a:r>
              <a:rPr lang="en-GB" sz="4800" dirty="0" smtClean="0">
                <a:latin typeface="Comic Sans MS" pitchFamily="66" charset="0"/>
              </a:rPr>
              <a:t>An interest in stories/rhymes</a:t>
            </a:r>
          </a:p>
          <a:p>
            <a:r>
              <a:rPr lang="en-GB" sz="4800" dirty="0" smtClean="0">
                <a:latin typeface="Comic Sans MS" pitchFamily="66" charset="0"/>
              </a:rPr>
              <a:t>A love of reading</a:t>
            </a:r>
          </a:p>
          <a:p>
            <a:r>
              <a:rPr lang="en-GB" sz="4800" dirty="0" smtClean="0">
                <a:latin typeface="Comic Sans MS" pitchFamily="66" charset="0"/>
              </a:rPr>
              <a:t>Shared responsibility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7" y="160227"/>
            <a:ext cx="8715436" cy="135732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2060"/>
                </a:solidFill>
                <a:latin typeface="Comic Sans MS" pitchFamily="66" charset="0"/>
              </a:rPr>
              <a:t> Reading - helping you to help us</a:t>
            </a:r>
            <a:endParaRPr lang="en-GB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684962"/>
          <a:ext cx="91440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7"/>
                <a:gridCol w="32017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  <a:gridCol w="338667"/>
              </a:tblGrid>
              <a:tr h="2228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715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hool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371038" cy="96344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2393440" y="458352"/>
            <a:ext cx="4501137" cy="7776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523</Words>
  <Application>Microsoft Office PowerPoint</Application>
  <PresentationFormat>On-screen Show (4:3)</PresentationFormat>
  <Paragraphs>108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Bradley Hand ITC</vt:lpstr>
      <vt:lpstr>Calibri</vt:lpstr>
      <vt:lpstr>Comic Sans MS</vt:lpstr>
      <vt:lpstr>Georgia</vt:lpstr>
      <vt:lpstr>Office Theme</vt:lpstr>
      <vt:lpstr> Reading - helping you to help us</vt:lpstr>
      <vt:lpstr> </vt:lpstr>
      <vt:lpstr> Reading - helping you to help us</vt:lpstr>
      <vt:lpstr> Reading - helping you to help us</vt:lpstr>
      <vt:lpstr> Reading - helping you to help us</vt:lpstr>
      <vt:lpstr> Reading - helping you to help us</vt:lpstr>
      <vt:lpstr> Reading - helping you to help us</vt:lpstr>
      <vt:lpstr> Reading - helping you to help us</vt:lpstr>
      <vt:lpstr> Reading - helping you to help us</vt:lpstr>
      <vt:lpstr>Sullivan &amp; Brown, Social inequalities in cognitive scores at age 16: The role of reading </vt:lpstr>
      <vt:lpstr> Reading - helping you to help us</vt:lpstr>
      <vt:lpstr> Reading - helping you to help us</vt:lpstr>
      <vt:lpstr> Reading - helping you to help us</vt:lpstr>
      <vt:lpstr> Reading - helping you to help us</vt:lpstr>
      <vt:lpstr>PowerPoint Presentation</vt:lpstr>
      <vt:lpstr> Reading - helping you to help us</vt:lpstr>
      <vt:lpstr>Partnership with Parents</vt:lpstr>
      <vt:lpstr>Partnership with Parents</vt:lpstr>
      <vt:lpstr> Reading - helping you to help us</vt:lpstr>
      <vt:lpstr> Reading - helping you to help us</vt:lpstr>
      <vt:lpstr> Reading – have we helped you?</vt:lpstr>
      <vt:lpstr> Reading – have we helped you?</vt:lpstr>
    </vt:vector>
  </TitlesOfParts>
  <Company>Buckinghamshire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John Hampden School Wendover</dc:title>
  <dc:creator>sbarnes</dc:creator>
  <cp:lastModifiedBy>Susan Barnes</cp:lastModifiedBy>
  <cp:revision>93</cp:revision>
  <dcterms:created xsi:type="dcterms:W3CDTF">2008-06-07T11:05:49Z</dcterms:created>
  <dcterms:modified xsi:type="dcterms:W3CDTF">2018-09-26T20:36:40Z</dcterms:modified>
</cp:coreProperties>
</file>