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69"/>
  </p:notesMasterIdLst>
  <p:sldIdLst>
    <p:sldId id="276" r:id="rId2"/>
    <p:sldId id="278" r:id="rId3"/>
    <p:sldId id="289" r:id="rId4"/>
    <p:sldId id="279" r:id="rId5"/>
    <p:sldId id="256" r:id="rId6"/>
    <p:sldId id="258" r:id="rId7"/>
    <p:sldId id="290" r:id="rId8"/>
    <p:sldId id="291" r:id="rId9"/>
    <p:sldId id="282" r:id="rId10"/>
    <p:sldId id="259" r:id="rId11"/>
    <p:sldId id="283" r:id="rId12"/>
    <p:sldId id="260" r:id="rId13"/>
    <p:sldId id="261" r:id="rId14"/>
    <p:sldId id="284" r:id="rId15"/>
    <p:sldId id="287" r:id="rId16"/>
    <p:sldId id="262" r:id="rId17"/>
    <p:sldId id="285" r:id="rId18"/>
    <p:sldId id="286" r:id="rId19"/>
    <p:sldId id="292" r:id="rId20"/>
    <p:sldId id="264" r:id="rId21"/>
    <p:sldId id="265" r:id="rId22"/>
    <p:sldId id="288" r:id="rId23"/>
    <p:sldId id="266"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29"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267" r:id="rId59"/>
    <p:sldId id="268" r:id="rId60"/>
    <p:sldId id="272" r:id="rId61"/>
    <p:sldId id="270" r:id="rId62"/>
    <p:sldId id="271" r:id="rId63"/>
    <p:sldId id="273" r:id="rId64"/>
    <p:sldId id="294" r:id="rId65"/>
    <p:sldId id="274" r:id="rId66"/>
    <p:sldId id="281" r:id="rId67"/>
    <p:sldId id="293" r:id="rId68"/>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F61B"/>
    <a:srgbClr val="F71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96" autoAdjust="0"/>
    <p:restoredTop sz="94709" autoAdjust="0"/>
  </p:normalViewPr>
  <p:slideViewPr>
    <p:cSldViewPr>
      <p:cViewPr varScale="1">
        <p:scale>
          <a:sx n="77" d="100"/>
          <a:sy n="77" d="100"/>
        </p:scale>
        <p:origin x="1498"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71A7AA18-5649-484A-B275-A290AA8F66C9}" type="datetimeFigureOut">
              <a:rPr lang="en-GB" smtClean="0"/>
              <a:t>28/09/2017</a:t>
            </a:fld>
            <a:endParaRPr lang="en-GB"/>
          </a:p>
        </p:txBody>
      </p:sp>
      <p:sp>
        <p:nvSpPr>
          <p:cNvPr id="4" name="Slide Image Placeholder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8ABDF43C-097E-498F-944B-96E2E20997DB}" type="slidenum">
              <a:rPr lang="en-GB" smtClean="0"/>
              <a:t>‹#›</a:t>
            </a:fld>
            <a:endParaRPr lang="en-GB"/>
          </a:p>
        </p:txBody>
      </p:sp>
    </p:spTree>
    <p:extLst>
      <p:ext uri="{BB962C8B-B14F-4D97-AF65-F5344CB8AC3E}">
        <p14:creationId xmlns:p14="http://schemas.microsoft.com/office/powerpoint/2010/main" val="2339839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many of you have said something similar at some point?  ‘I’m rubbish at maths’  ‘I’m not a sporty person. I’m no good at it’   ‘I’m not at all musical’  ‘I’m no good at art. I can’t draw to save my life!’  ? We often have a belief that we are good or not so good at something. Maybe this relates back to our own school days? We build a belief about ourselves for one reason or another and that in turn determines how we approach certain subjects or situations.   </a:t>
            </a:r>
          </a:p>
        </p:txBody>
      </p:sp>
      <p:sp>
        <p:nvSpPr>
          <p:cNvPr id="4" name="Slide Number Placeholder 3"/>
          <p:cNvSpPr>
            <a:spLocks noGrp="1"/>
          </p:cNvSpPr>
          <p:nvPr>
            <p:ph type="sldNum" sz="quarter" idx="10"/>
          </p:nvPr>
        </p:nvSpPr>
        <p:spPr/>
        <p:txBody>
          <a:bodyPr/>
          <a:lstStyle/>
          <a:p>
            <a:fld id="{8ABDF43C-097E-498F-944B-96E2E20997DB}" type="slidenum">
              <a:rPr lang="en-GB" smtClean="0"/>
              <a:t>6</a:t>
            </a:fld>
            <a:endParaRPr lang="en-GB"/>
          </a:p>
        </p:txBody>
      </p:sp>
    </p:spTree>
    <p:extLst>
      <p:ext uri="{BB962C8B-B14F-4D97-AF65-F5344CB8AC3E}">
        <p14:creationId xmlns:p14="http://schemas.microsoft.com/office/powerpoint/2010/main" val="964222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Too often students believe the brain is static, leading them to think talent and giftedness are permanent, unchanging personal attributes that automatically bring later success. However, as we now know, </a:t>
            </a:r>
            <a:r>
              <a:rPr lang="en-GB" sz="1200" dirty="0">
                <a:latin typeface="BPreplay" panose="02000503000000020004" pitchFamily="50" charset="0"/>
                <a:cs typeface="Calibri" panose="020F0502020204030204" pitchFamily="34" charset="0"/>
              </a:rPr>
              <a:t>e</a:t>
            </a:r>
            <a:r>
              <a:rPr lang="en-GB" dirty="0">
                <a:latin typeface="BPreplay" panose="02000503000000020004" pitchFamily="50" charset="0"/>
              </a:rPr>
              <a:t>very time you work hard, stretch yourself and learn something new your brain forms new connections and over time you actually become smarter.</a:t>
            </a:r>
            <a:endParaRPr lang="en-GB" sz="1200"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8ABDF43C-097E-498F-944B-96E2E20997DB}" type="slidenum">
              <a:rPr lang="en-GB" smtClean="0"/>
              <a:t>21</a:t>
            </a:fld>
            <a:endParaRPr lang="en-GB"/>
          </a:p>
        </p:txBody>
      </p:sp>
    </p:spTree>
    <p:extLst>
      <p:ext uri="{BB962C8B-B14F-4D97-AF65-F5344CB8AC3E}">
        <p14:creationId xmlns:p14="http://schemas.microsoft.com/office/powerpoint/2010/main" val="410252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strongly believe that Growth Mindset is a powerful tool for developing the best for our children at John Hampden. We want them to develop learning behaviours that they can carry with them through life. This begins in Foundation Stage with the introduction of our challenge superheroes. </a:t>
            </a:r>
          </a:p>
          <a:p>
            <a:endParaRPr lang="en-GB" dirty="0"/>
          </a:p>
        </p:txBody>
      </p:sp>
      <p:sp>
        <p:nvSpPr>
          <p:cNvPr id="4" name="Slide Number Placeholder 3"/>
          <p:cNvSpPr>
            <a:spLocks noGrp="1"/>
          </p:cNvSpPr>
          <p:nvPr>
            <p:ph type="sldNum" sz="quarter" idx="10"/>
          </p:nvPr>
        </p:nvSpPr>
        <p:spPr/>
        <p:txBody>
          <a:bodyPr/>
          <a:lstStyle/>
          <a:p>
            <a:fld id="{8ABDF43C-097E-498F-944B-96E2E20997DB}" type="slidenum">
              <a:rPr lang="en-GB" smtClean="0"/>
              <a:t>23</a:t>
            </a:fld>
            <a:endParaRPr lang="en-GB"/>
          </a:p>
        </p:txBody>
      </p:sp>
    </p:spTree>
    <p:extLst>
      <p:ext uri="{BB962C8B-B14F-4D97-AF65-F5344CB8AC3E}">
        <p14:creationId xmlns:p14="http://schemas.microsoft.com/office/powerpoint/2010/main" val="1417661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Learning Pit is an idea used by many schools. It shows the stages of learning something new through the idea of a pit. We have to jump into the pit to </a:t>
            </a:r>
            <a:r>
              <a:rPr lang="en-GB" dirty="0" err="1"/>
              <a:t>ome</a:t>
            </a:r>
            <a:r>
              <a:rPr lang="en-GB" dirty="0"/>
              <a:t> out the other side stronger and more skilled. It encourages the idea that we have to face struggle to learn something new. </a:t>
            </a:r>
          </a:p>
        </p:txBody>
      </p:sp>
      <p:sp>
        <p:nvSpPr>
          <p:cNvPr id="4" name="Slide Number Placeholder 3"/>
          <p:cNvSpPr>
            <a:spLocks noGrp="1"/>
          </p:cNvSpPr>
          <p:nvPr>
            <p:ph type="sldNum" sz="quarter" idx="10"/>
          </p:nvPr>
        </p:nvSpPr>
        <p:spPr/>
        <p:txBody>
          <a:bodyPr/>
          <a:lstStyle/>
          <a:p>
            <a:fld id="{8ABDF43C-097E-498F-944B-96E2E20997DB}" type="slidenum">
              <a:rPr lang="en-GB" smtClean="0"/>
              <a:t>58</a:t>
            </a:fld>
            <a:endParaRPr lang="en-GB"/>
          </a:p>
        </p:txBody>
      </p:sp>
    </p:spTree>
    <p:extLst>
      <p:ext uri="{BB962C8B-B14F-4D97-AF65-F5344CB8AC3E}">
        <p14:creationId xmlns:p14="http://schemas.microsoft.com/office/powerpoint/2010/main" val="1487818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John Hampden School, we have adapted the Learning Pit to ‘Our Amazing Learning Adventure’ The aim is the same as the pit. We encourage the children to thinking of learning something new as an exciting adventure. At the start we may feel nervous, fearful and worried. We can use our ‘power boost’ to help us along the way. This may be asking for help or simply persevering and not giving up. Once we have been through the power boost phase we can then begin to move forward with a new skill. This is consistent message throughout the school. We are continuing to develop this through assemblies and work in classrooms. However it is not just about how the children approach their learning but how we change our language to encourage this Growth Mindset.</a:t>
            </a:r>
          </a:p>
        </p:txBody>
      </p:sp>
      <p:sp>
        <p:nvSpPr>
          <p:cNvPr id="4" name="Slide Number Placeholder 3"/>
          <p:cNvSpPr>
            <a:spLocks noGrp="1"/>
          </p:cNvSpPr>
          <p:nvPr>
            <p:ph type="sldNum" sz="quarter" idx="10"/>
          </p:nvPr>
        </p:nvSpPr>
        <p:spPr/>
        <p:txBody>
          <a:bodyPr/>
          <a:lstStyle/>
          <a:p>
            <a:fld id="{8ABDF43C-097E-498F-944B-96E2E20997DB}" type="slidenum">
              <a:rPr lang="en-GB" smtClean="0"/>
              <a:t>59</a:t>
            </a:fld>
            <a:endParaRPr lang="en-GB"/>
          </a:p>
        </p:txBody>
      </p:sp>
    </p:spTree>
    <p:extLst>
      <p:ext uri="{BB962C8B-B14F-4D97-AF65-F5344CB8AC3E}">
        <p14:creationId xmlns:p14="http://schemas.microsoft.com/office/powerpoint/2010/main" val="524993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we say to our children can encourage a fixed or Growth mindset. The statements in purple are ones we often hear. However, we may not have considered how these statements may affect mindset. </a:t>
            </a:r>
          </a:p>
        </p:txBody>
      </p:sp>
      <p:sp>
        <p:nvSpPr>
          <p:cNvPr id="4" name="Slide Number Placeholder 3"/>
          <p:cNvSpPr>
            <a:spLocks noGrp="1"/>
          </p:cNvSpPr>
          <p:nvPr>
            <p:ph type="sldNum" sz="quarter" idx="10"/>
          </p:nvPr>
        </p:nvSpPr>
        <p:spPr/>
        <p:txBody>
          <a:bodyPr/>
          <a:lstStyle/>
          <a:p>
            <a:fld id="{8ABDF43C-097E-498F-944B-96E2E20997DB}" type="slidenum">
              <a:rPr lang="en-GB" smtClean="0"/>
              <a:t>60</a:t>
            </a:fld>
            <a:endParaRPr lang="en-GB"/>
          </a:p>
        </p:txBody>
      </p:sp>
    </p:spTree>
    <p:extLst>
      <p:ext uri="{BB962C8B-B14F-4D97-AF65-F5344CB8AC3E}">
        <p14:creationId xmlns:p14="http://schemas.microsoft.com/office/powerpoint/2010/main" val="3953126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shared this with the children. Instead of saying ‘I can’t do it’ We encourage them to say ‘I can’t do it yet’</a:t>
            </a:r>
          </a:p>
        </p:txBody>
      </p:sp>
      <p:sp>
        <p:nvSpPr>
          <p:cNvPr id="4" name="Slide Number Placeholder 3"/>
          <p:cNvSpPr>
            <a:spLocks noGrp="1"/>
          </p:cNvSpPr>
          <p:nvPr>
            <p:ph type="sldNum" sz="quarter" idx="10"/>
          </p:nvPr>
        </p:nvSpPr>
        <p:spPr/>
        <p:txBody>
          <a:bodyPr/>
          <a:lstStyle/>
          <a:p>
            <a:fld id="{8ABDF43C-097E-498F-944B-96E2E20997DB}" type="slidenum">
              <a:rPr lang="en-GB" smtClean="0"/>
              <a:t>61</a:t>
            </a:fld>
            <a:endParaRPr lang="en-GB"/>
          </a:p>
        </p:txBody>
      </p:sp>
    </p:spTree>
    <p:extLst>
      <p:ext uri="{BB962C8B-B14F-4D97-AF65-F5344CB8AC3E}">
        <p14:creationId xmlns:p14="http://schemas.microsoft.com/office/powerpoint/2010/main" val="1345631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BDF43C-097E-498F-944B-96E2E20997DB}" type="slidenum">
              <a:rPr lang="en-GB" smtClean="0"/>
              <a:t>65</a:t>
            </a:fld>
            <a:endParaRPr lang="en-GB"/>
          </a:p>
        </p:txBody>
      </p:sp>
    </p:spTree>
    <p:extLst>
      <p:ext uri="{BB962C8B-B14F-4D97-AF65-F5344CB8AC3E}">
        <p14:creationId xmlns:p14="http://schemas.microsoft.com/office/powerpoint/2010/main" val="35371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00000"/>
              </a:lnSpc>
              <a:spcBef>
                <a:spcPct val="0"/>
              </a:spcBef>
              <a:buFontTx/>
              <a:buNone/>
            </a:pPr>
            <a:r>
              <a:rPr lang="en-GB" altLang="en-US" sz="1200" dirty="0">
                <a:latin typeface="BPreplay" pitchFamily="50" charset="0"/>
                <a:cs typeface="Arial" panose="020B0604020202020204" pitchFamily="34" charset="0"/>
              </a:rPr>
              <a:t>No matter how much you learn or how hard you work,  your intelligence stays the same! </a:t>
            </a:r>
          </a:p>
          <a:p>
            <a:pPr algn="just" eaLnBrk="1" hangingPunct="1">
              <a:lnSpc>
                <a:spcPct val="100000"/>
              </a:lnSpc>
              <a:spcBef>
                <a:spcPct val="0"/>
              </a:spcBef>
              <a:buFontTx/>
              <a:buNone/>
            </a:pPr>
            <a:endParaRPr lang="en-GB" altLang="en-US" sz="1200" dirty="0">
              <a:latin typeface="BPreplay" pitchFamily="50" charset="0"/>
              <a:cs typeface="Arial" panose="020B0604020202020204" pitchFamily="34" charset="0"/>
            </a:endParaRPr>
          </a:p>
          <a:p>
            <a:pPr algn="just" eaLnBrk="1" hangingPunct="1">
              <a:lnSpc>
                <a:spcPct val="100000"/>
              </a:lnSpc>
              <a:spcBef>
                <a:spcPct val="0"/>
              </a:spcBef>
              <a:buFontTx/>
              <a:buNone/>
            </a:pPr>
            <a:r>
              <a:rPr lang="en-GB" altLang="en-US" sz="1200" dirty="0">
                <a:latin typeface="BPreplay" pitchFamily="50" charset="0"/>
                <a:cs typeface="Arial" panose="020B0604020202020204" pitchFamily="34" charset="0"/>
              </a:rPr>
              <a:t>Alfred </a:t>
            </a:r>
            <a:r>
              <a:rPr lang="en-GB" altLang="en-US" sz="1200" dirty="0" err="1">
                <a:latin typeface="BPreplay" pitchFamily="50" charset="0"/>
                <a:cs typeface="Arial" panose="020B0604020202020204" pitchFamily="34" charset="0"/>
              </a:rPr>
              <a:t>Binet</a:t>
            </a:r>
            <a:r>
              <a:rPr lang="en-GB" altLang="en-US" sz="1200" dirty="0">
                <a:latin typeface="BPreplay" pitchFamily="50" charset="0"/>
                <a:cs typeface="Arial" panose="020B0604020202020204" pitchFamily="34" charset="0"/>
              </a:rPr>
              <a:t> was a French psychologist who invented the first practical intelligence test, the </a:t>
            </a:r>
            <a:r>
              <a:rPr lang="en-GB" altLang="en-US" sz="1200" dirty="0" err="1">
                <a:latin typeface="BPreplay" pitchFamily="50" charset="0"/>
                <a:cs typeface="Arial" panose="020B0604020202020204" pitchFamily="34" charset="0"/>
              </a:rPr>
              <a:t>Binet</a:t>
            </a:r>
            <a:r>
              <a:rPr lang="en-GB" altLang="en-US" sz="1200" dirty="0">
                <a:latin typeface="BPreplay" pitchFamily="50" charset="0"/>
                <a:cs typeface="Arial" panose="020B0604020202020204" pitchFamily="34" charset="0"/>
              </a:rPr>
              <a:t>-Simon scale.  His main goal was to identify students who needed special help in coping with the school curriculum.  This led to years of belief that we are born with a fixed level of intelligence.</a:t>
            </a:r>
          </a:p>
          <a:p>
            <a:endParaRPr lang="en-GB" dirty="0"/>
          </a:p>
        </p:txBody>
      </p:sp>
      <p:sp>
        <p:nvSpPr>
          <p:cNvPr id="4" name="Slide Number Placeholder 3"/>
          <p:cNvSpPr>
            <a:spLocks noGrp="1"/>
          </p:cNvSpPr>
          <p:nvPr>
            <p:ph type="sldNum" sz="quarter" idx="10"/>
          </p:nvPr>
        </p:nvSpPr>
        <p:spPr/>
        <p:txBody>
          <a:bodyPr/>
          <a:lstStyle/>
          <a:p>
            <a:fld id="{8ABDF43C-097E-498F-944B-96E2E20997DB}" type="slidenum">
              <a:rPr lang="en-GB" smtClean="0"/>
              <a:t>10</a:t>
            </a:fld>
            <a:endParaRPr lang="en-GB"/>
          </a:p>
        </p:txBody>
      </p:sp>
    </p:spTree>
    <p:extLst>
      <p:ext uri="{BB962C8B-B14F-4D97-AF65-F5344CB8AC3E}">
        <p14:creationId xmlns:p14="http://schemas.microsoft.com/office/powerpoint/2010/main" val="3163999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Growth mindset theory aims to change that perception of our beliefs about how we learn.  Babies are born motivated to learn. They work hard to develop so many new skills. You don’t see an unmotivated baby, so what happens?  </a:t>
            </a:r>
          </a:p>
        </p:txBody>
      </p:sp>
      <p:sp>
        <p:nvSpPr>
          <p:cNvPr id="4" name="Slide Number Placeholder 3"/>
          <p:cNvSpPr>
            <a:spLocks noGrp="1"/>
          </p:cNvSpPr>
          <p:nvPr>
            <p:ph type="sldNum" sz="quarter" idx="10"/>
          </p:nvPr>
        </p:nvSpPr>
        <p:spPr/>
        <p:txBody>
          <a:bodyPr/>
          <a:lstStyle/>
          <a:p>
            <a:fld id="{8ABDF43C-097E-498F-944B-96E2E20997DB}" type="slidenum">
              <a:rPr lang="en-GB" smtClean="0"/>
              <a:t>12</a:t>
            </a:fld>
            <a:endParaRPr lang="en-GB"/>
          </a:p>
        </p:txBody>
      </p:sp>
    </p:spTree>
    <p:extLst>
      <p:ext uri="{BB962C8B-B14F-4D97-AF65-F5344CB8AC3E}">
        <p14:creationId xmlns:p14="http://schemas.microsoft.com/office/powerpoint/2010/main" val="1847273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begin to feel like they are good or not good at something. </a:t>
            </a:r>
            <a:r>
              <a:rPr lang="en-US" dirty="0">
                <a:solidFill>
                  <a:srgbClr val="000000"/>
                </a:solidFill>
                <a:latin typeface="Arial"/>
                <a:cs typeface="Arial"/>
                <a:sym typeface="Helvetica" charset="0"/>
              </a:rPr>
              <a:t>What about effort? Pupils with a fixed mindset actually see effort as proof of low ability. They think that if you have to try hard that means you aren’t very good at something. They will seek easy options and will avoid challenge as they don’t want to appear not to be able to be successful. This in turn means that achievement over time is lower. They consider asking for help as a negative and also finding something difficult as being a bad thing. </a:t>
            </a:r>
            <a:r>
              <a:rPr lang="en-US" dirty="0">
                <a:latin typeface="Arial"/>
                <a:cs typeface="Arial"/>
              </a:rPr>
              <a:t>Whereas students with a growth mindset are more likely to agree with...</a:t>
            </a:r>
          </a:p>
          <a:p>
            <a:r>
              <a:rPr lang="en-US" dirty="0">
                <a:latin typeface="Arial"/>
                <a:cs typeface="Arial"/>
              </a:rPr>
              <a:t>“The harder you work at something, the better you’ll be at it.”</a:t>
            </a:r>
          </a:p>
          <a:p>
            <a:endParaRPr lang="en-GB" dirty="0"/>
          </a:p>
        </p:txBody>
      </p:sp>
      <p:sp>
        <p:nvSpPr>
          <p:cNvPr id="4" name="Slide Number Placeholder 3"/>
          <p:cNvSpPr>
            <a:spLocks noGrp="1"/>
          </p:cNvSpPr>
          <p:nvPr>
            <p:ph type="sldNum" sz="quarter" idx="10"/>
          </p:nvPr>
        </p:nvSpPr>
        <p:spPr/>
        <p:txBody>
          <a:bodyPr/>
          <a:lstStyle/>
          <a:p>
            <a:fld id="{8ABDF43C-097E-498F-944B-96E2E20997DB}" type="slidenum">
              <a:rPr lang="en-GB" smtClean="0"/>
              <a:t>13</a:t>
            </a:fld>
            <a:endParaRPr lang="en-GB"/>
          </a:p>
        </p:txBody>
      </p:sp>
    </p:spTree>
    <p:extLst>
      <p:ext uri="{BB962C8B-B14F-4D97-AF65-F5344CB8AC3E}">
        <p14:creationId xmlns:p14="http://schemas.microsoft.com/office/powerpoint/2010/main" val="4271041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begin to feel like they are good or not good at something. </a:t>
            </a:r>
            <a:r>
              <a:rPr lang="en-US" dirty="0">
                <a:solidFill>
                  <a:srgbClr val="000000"/>
                </a:solidFill>
                <a:latin typeface="Arial"/>
                <a:cs typeface="Arial"/>
                <a:sym typeface="Helvetica" charset="0"/>
              </a:rPr>
              <a:t>What about effort? Pupils with a fixed mindset actually see effort as proof of low ability. They think that if you have to try hard that means you aren’t very good at something. They will seek easy options and will avoid challenge as they don’t want to appear not to be able to be successful. This in turn means that achievement over time is lower. They consider asking for help as a negative and also finding something difficult as being a bad thing. </a:t>
            </a:r>
            <a:r>
              <a:rPr lang="en-US" dirty="0">
                <a:latin typeface="Arial"/>
                <a:cs typeface="Arial"/>
              </a:rPr>
              <a:t>Whereas students with a growth mindset are more likely to agree with...</a:t>
            </a:r>
          </a:p>
          <a:p>
            <a:r>
              <a:rPr lang="en-US" dirty="0">
                <a:latin typeface="Arial"/>
                <a:cs typeface="Arial"/>
              </a:rPr>
              <a:t>“The harder you work at something, the better you’ll be at it.”</a:t>
            </a:r>
          </a:p>
          <a:p>
            <a:endParaRPr lang="en-GB" dirty="0"/>
          </a:p>
        </p:txBody>
      </p:sp>
      <p:sp>
        <p:nvSpPr>
          <p:cNvPr id="4" name="Slide Number Placeholder 3"/>
          <p:cNvSpPr>
            <a:spLocks noGrp="1"/>
          </p:cNvSpPr>
          <p:nvPr>
            <p:ph type="sldNum" sz="quarter" idx="10"/>
          </p:nvPr>
        </p:nvSpPr>
        <p:spPr/>
        <p:txBody>
          <a:bodyPr/>
          <a:lstStyle/>
          <a:p>
            <a:fld id="{8ABDF43C-097E-498F-944B-96E2E20997DB}" type="slidenum">
              <a:rPr lang="en-GB" smtClean="0"/>
              <a:t>14</a:t>
            </a:fld>
            <a:endParaRPr lang="en-GB"/>
          </a:p>
        </p:txBody>
      </p:sp>
    </p:spTree>
    <p:extLst>
      <p:ext uri="{BB962C8B-B14F-4D97-AF65-F5344CB8AC3E}">
        <p14:creationId xmlns:p14="http://schemas.microsoft.com/office/powerpoint/2010/main" val="96212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cs typeface="Arial"/>
              </a:rPr>
              <a:t>Carol Dweck, who pioneered this research, began studying students’ beliefs about intelligence because she was interested in the question of why some students are so resilient in the face of challenges while others are not. What she found was that students generally hold one of two very different beliefs about intelligence. Some students have what she calls a </a:t>
            </a:r>
            <a:r>
              <a:rPr lang="en-US" b="1" dirty="0">
                <a:solidFill>
                  <a:srgbClr val="000000"/>
                </a:solidFill>
                <a:latin typeface="Arial"/>
                <a:cs typeface="Arial"/>
              </a:rPr>
              <a:t>“fixed mindset”</a:t>
            </a:r>
            <a:r>
              <a:rPr lang="en-US" dirty="0">
                <a:solidFill>
                  <a:srgbClr val="000000"/>
                </a:solidFill>
                <a:latin typeface="Arial"/>
                <a:cs typeface="Arial"/>
              </a:rPr>
              <a:t> - the belief that intelligence is a fixed trait that doesn’t change much. So, like eye color - these students believe you’re born with a certain amount of it and there’s not much you can do to change it. Other students have a very different belief about intelligence - </a:t>
            </a:r>
            <a:r>
              <a:rPr lang="en-US" b="1" dirty="0">
                <a:solidFill>
                  <a:srgbClr val="000000"/>
                </a:solidFill>
                <a:latin typeface="Arial"/>
                <a:cs typeface="Arial"/>
              </a:rPr>
              <a:t>a growth mindset</a:t>
            </a:r>
            <a:r>
              <a:rPr lang="en-US" dirty="0">
                <a:solidFill>
                  <a:srgbClr val="000000"/>
                </a:solidFill>
                <a:latin typeface="Arial"/>
                <a:cs typeface="Arial"/>
              </a:rPr>
              <a:t>. They see it more like a muscle that grows with effort.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a:cs typeface="Arial"/>
            </a:endParaRPr>
          </a:p>
          <a:p>
            <a:endParaRPr lang="en-GB" dirty="0"/>
          </a:p>
        </p:txBody>
      </p:sp>
      <p:sp>
        <p:nvSpPr>
          <p:cNvPr id="4" name="Slide Number Placeholder 3"/>
          <p:cNvSpPr>
            <a:spLocks noGrp="1"/>
          </p:cNvSpPr>
          <p:nvPr>
            <p:ph type="sldNum" sz="quarter" idx="10"/>
          </p:nvPr>
        </p:nvSpPr>
        <p:spPr/>
        <p:txBody>
          <a:bodyPr/>
          <a:lstStyle/>
          <a:p>
            <a:fld id="{8ABDF43C-097E-498F-944B-96E2E20997DB}" type="slidenum">
              <a:rPr lang="en-GB" smtClean="0"/>
              <a:t>16</a:t>
            </a:fld>
            <a:endParaRPr lang="en-GB"/>
          </a:p>
        </p:txBody>
      </p:sp>
    </p:spTree>
    <p:extLst>
      <p:ext uri="{BB962C8B-B14F-4D97-AF65-F5344CB8AC3E}">
        <p14:creationId xmlns:p14="http://schemas.microsoft.com/office/powerpoint/2010/main" val="3250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begin to feel like they are good or not good at something. </a:t>
            </a:r>
            <a:r>
              <a:rPr lang="en-US" dirty="0">
                <a:solidFill>
                  <a:srgbClr val="000000"/>
                </a:solidFill>
                <a:latin typeface="Arial"/>
                <a:cs typeface="Arial"/>
                <a:sym typeface="Helvetica" charset="0"/>
              </a:rPr>
              <a:t>What about effort? Pupils with a fixed mindset actually see effort as proof of low ability. They think that if you have to try hard that means you aren’t very good at something. They will seek easy options and will avoid challenge as they don’t want to appear not to be able to be successful. This in turn means that achievement over time is lower. They consider asking for help as a negative and also finding something difficult as being a bad thing. </a:t>
            </a:r>
            <a:r>
              <a:rPr lang="en-US" dirty="0">
                <a:latin typeface="Arial"/>
                <a:cs typeface="Arial"/>
              </a:rPr>
              <a:t>Whereas students with a growth mindset are more likely to agree with...</a:t>
            </a:r>
          </a:p>
          <a:p>
            <a:r>
              <a:rPr lang="en-US" dirty="0">
                <a:latin typeface="Arial"/>
                <a:cs typeface="Arial"/>
              </a:rPr>
              <a:t>“The harder you work at something, the better you’ll be at it.”</a:t>
            </a:r>
          </a:p>
          <a:p>
            <a:endParaRPr lang="en-GB" dirty="0"/>
          </a:p>
        </p:txBody>
      </p:sp>
      <p:sp>
        <p:nvSpPr>
          <p:cNvPr id="4" name="Slide Number Placeholder 3"/>
          <p:cNvSpPr>
            <a:spLocks noGrp="1"/>
          </p:cNvSpPr>
          <p:nvPr>
            <p:ph type="sldNum" sz="quarter" idx="10"/>
          </p:nvPr>
        </p:nvSpPr>
        <p:spPr/>
        <p:txBody>
          <a:bodyPr/>
          <a:lstStyle/>
          <a:p>
            <a:fld id="{8ABDF43C-097E-498F-944B-96E2E20997DB}" type="slidenum">
              <a:rPr lang="en-GB" smtClean="0"/>
              <a:t>17</a:t>
            </a:fld>
            <a:endParaRPr lang="en-GB"/>
          </a:p>
        </p:txBody>
      </p:sp>
    </p:spTree>
    <p:extLst>
      <p:ext uri="{BB962C8B-B14F-4D97-AF65-F5344CB8AC3E}">
        <p14:creationId xmlns:p14="http://schemas.microsoft.com/office/powerpoint/2010/main" val="1919010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begin to feel like they are good or not good at something. </a:t>
            </a:r>
            <a:r>
              <a:rPr lang="en-US" dirty="0">
                <a:solidFill>
                  <a:srgbClr val="000000"/>
                </a:solidFill>
                <a:latin typeface="Arial"/>
                <a:cs typeface="Arial"/>
                <a:sym typeface="Helvetica" charset="0"/>
              </a:rPr>
              <a:t>What about effort? Pupils with a fixed mindset actually see effort as proof of low ability. They think that if you have to try hard that means you aren’t very good at something. They will seek easy options and will avoid challenge as they don’t want to appear not to be able to be successful. This in turn means that achievement over time is lower. They consider asking for help as a negative and also finding something difficult as being a bad thing. </a:t>
            </a:r>
            <a:r>
              <a:rPr lang="en-US" dirty="0">
                <a:latin typeface="Arial"/>
                <a:cs typeface="Arial"/>
              </a:rPr>
              <a:t>Whereas students with a growth mindset are more likely to agree with...</a:t>
            </a:r>
          </a:p>
          <a:p>
            <a:r>
              <a:rPr lang="en-US" dirty="0">
                <a:latin typeface="Arial"/>
                <a:cs typeface="Arial"/>
              </a:rPr>
              <a:t>“The harder you work at something, the better you’ll be at it.”</a:t>
            </a:r>
          </a:p>
          <a:p>
            <a:endParaRPr lang="en-GB" dirty="0"/>
          </a:p>
        </p:txBody>
      </p:sp>
      <p:sp>
        <p:nvSpPr>
          <p:cNvPr id="4" name="Slide Number Placeholder 3"/>
          <p:cNvSpPr>
            <a:spLocks noGrp="1"/>
          </p:cNvSpPr>
          <p:nvPr>
            <p:ph type="sldNum" sz="quarter" idx="10"/>
          </p:nvPr>
        </p:nvSpPr>
        <p:spPr/>
        <p:txBody>
          <a:bodyPr/>
          <a:lstStyle/>
          <a:p>
            <a:fld id="{8ABDF43C-097E-498F-944B-96E2E20997DB}" type="slidenum">
              <a:rPr lang="en-GB" smtClean="0"/>
              <a:t>18</a:t>
            </a:fld>
            <a:endParaRPr lang="en-GB"/>
          </a:p>
        </p:txBody>
      </p:sp>
    </p:spTree>
    <p:extLst>
      <p:ext uri="{BB962C8B-B14F-4D97-AF65-F5344CB8AC3E}">
        <p14:creationId xmlns:p14="http://schemas.microsoft.com/office/powerpoint/2010/main" val="39959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want to make our muscles stronger we exercise them. We know that we have to work our muscles to strengthen them. This is also true for the brain. Every time we learn something a new neural pathway is created in the brain. The more we practise that skill, the stronger the pathway becomes. Its like walking through field of long grass. The more we tread the same path, the easier the path becomes to follow. </a:t>
            </a:r>
          </a:p>
        </p:txBody>
      </p:sp>
      <p:sp>
        <p:nvSpPr>
          <p:cNvPr id="4" name="Slide Number Placeholder 3"/>
          <p:cNvSpPr>
            <a:spLocks noGrp="1"/>
          </p:cNvSpPr>
          <p:nvPr>
            <p:ph type="sldNum" sz="quarter" idx="10"/>
          </p:nvPr>
        </p:nvSpPr>
        <p:spPr/>
        <p:txBody>
          <a:bodyPr/>
          <a:lstStyle/>
          <a:p>
            <a:fld id="{8ABDF43C-097E-498F-944B-96E2E20997DB}" type="slidenum">
              <a:rPr lang="en-GB" smtClean="0"/>
              <a:t>20</a:t>
            </a:fld>
            <a:endParaRPr lang="en-GB"/>
          </a:p>
        </p:txBody>
      </p:sp>
    </p:spTree>
    <p:extLst>
      <p:ext uri="{BB962C8B-B14F-4D97-AF65-F5344CB8AC3E}">
        <p14:creationId xmlns:p14="http://schemas.microsoft.com/office/powerpoint/2010/main" val="1950038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A3F212E-EAA4-4DD6-9D13-945DA656088C}" type="datetimeFigureOut">
              <a:rPr lang="en-US" smtClean="0"/>
              <a:pPr/>
              <a:t>9/28/2017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8B911-E229-4249-A27E-4EBC433E9C0B}"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3F212E-EAA4-4DD6-9D13-945DA656088C}" type="datetimeFigureOut">
              <a:rPr lang="en-US" smtClean="0"/>
              <a:pPr/>
              <a:t>9/28/2017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8B911-E229-4249-A27E-4EBC433E9C0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3F212E-EAA4-4DD6-9D13-945DA656088C}" type="datetimeFigureOut">
              <a:rPr lang="en-US" smtClean="0"/>
              <a:pPr/>
              <a:t>9/28/2017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8B911-E229-4249-A27E-4EBC433E9C0B}"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3F212E-EAA4-4DD6-9D13-945DA656088C}" type="datetimeFigureOut">
              <a:rPr lang="en-US" smtClean="0"/>
              <a:pPr/>
              <a:t>9/28/2017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8B911-E229-4249-A27E-4EBC433E9C0B}"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3F212E-EAA4-4DD6-9D13-945DA656088C}" type="datetimeFigureOut">
              <a:rPr lang="en-US" smtClean="0"/>
              <a:pPr/>
              <a:t>9/28/2017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8B911-E229-4249-A27E-4EBC433E9C0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A3F212E-EAA4-4DD6-9D13-945DA656088C}" type="datetimeFigureOut">
              <a:rPr lang="en-US" smtClean="0"/>
              <a:pPr/>
              <a:t>9/28/2017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C8B911-E229-4249-A27E-4EBC433E9C0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A3F212E-EAA4-4DD6-9D13-945DA656088C}" type="datetimeFigureOut">
              <a:rPr lang="en-US" smtClean="0"/>
              <a:pPr/>
              <a:t>9/28/2017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6C8B911-E229-4249-A27E-4EBC433E9C0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A3F212E-EAA4-4DD6-9D13-945DA656088C}" type="datetimeFigureOut">
              <a:rPr lang="en-US" smtClean="0"/>
              <a:pPr/>
              <a:t>9/28/2017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6C8B911-E229-4249-A27E-4EBC433E9C0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F212E-EAA4-4DD6-9D13-945DA656088C}" type="datetimeFigureOut">
              <a:rPr lang="en-US" smtClean="0"/>
              <a:pPr/>
              <a:t>9/28/2017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6C8B911-E229-4249-A27E-4EBC433E9C0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3F212E-EAA4-4DD6-9D13-945DA656088C}" type="datetimeFigureOut">
              <a:rPr lang="en-US" smtClean="0"/>
              <a:pPr/>
              <a:t>9/28/2017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C8B911-E229-4249-A27E-4EBC433E9C0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3F212E-EAA4-4DD6-9D13-945DA656088C}" type="datetimeFigureOut">
              <a:rPr lang="en-US" smtClean="0"/>
              <a:pPr/>
              <a:t>9/28/2017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C8B911-E229-4249-A27E-4EBC433E9C0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F212E-EAA4-4DD6-9D13-945DA656088C}" type="datetimeFigureOut">
              <a:rPr lang="en-US" smtClean="0"/>
              <a:pPr/>
              <a:t>9/28/2017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8B911-E229-4249-A27E-4EBC433E9C0B}"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gif"/></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74533"/>
            <a:ext cx="8715436" cy="1357322"/>
          </a:xfrm>
          <a:solidFill>
            <a:schemeClr val="tx1"/>
          </a:solidFill>
        </p:spPr>
        <p:txBody>
          <a:bodyPr>
            <a:normAutofit/>
          </a:bodyPr>
          <a:lstStyle/>
          <a:p>
            <a:r>
              <a:rPr lang="en-GB" sz="3600" dirty="0" smtClean="0">
                <a:solidFill>
                  <a:srgbClr val="002060"/>
                </a:solidFill>
                <a:latin typeface="Arial Rounded MT Bold" panose="020F0704030504030204" pitchFamily="34" charset="0"/>
              </a:rPr>
              <a:t>Growth </a:t>
            </a:r>
            <a:r>
              <a:rPr lang="en-GB" sz="3600" dirty="0" err="1" smtClean="0">
                <a:solidFill>
                  <a:srgbClr val="002060"/>
                </a:solidFill>
                <a:latin typeface="Arial Rounded MT Bold" panose="020F0704030504030204" pitchFamily="34" charset="0"/>
              </a:rPr>
              <a:t>Mindsets</a:t>
            </a:r>
            <a:endParaRPr lang="en-GB" sz="3600" dirty="0">
              <a:solidFill>
                <a:srgbClr val="002060"/>
              </a:solidFill>
              <a:latin typeface="Arial Rounded MT Bold" panose="020F0704030504030204" pitchFamily="34" charset="0"/>
            </a:endParaRPr>
          </a:p>
        </p:txBody>
      </p:sp>
      <p:graphicFrame>
        <p:nvGraphicFramePr>
          <p:cNvPr id="4" name="Table 3"/>
          <p:cNvGraphicFramePr>
            <a:graphicFrameLocks noGrp="1"/>
          </p:cNvGraphicFramePr>
          <p:nvPr/>
        </p:nvGraphicFramePr>
        <p:xfrm>
          <a:off x="1" y="1684962"/>
          <a:ext cx="9144009" cy="243840"/>
        </p:xfrm>
        <a:graphic>
          <a:graphicData uri="http://schemas.openxmlformats.org/drawingml/2006/table">
            <a:tbl>
              <a:tblPr firstRow="1" bandRow="1">
                <a:tableStyleId>{5C22544A-7EE6-4342-B048-85BDC9FD1C3A}</a:tableStyleId>
              </a:tblPr>
              <a:tblGrid>
                <a:gridCol w="357157"/>
                <a:gridCol w="32017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tblGrid>
              <a:tr h="22288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tr>
            </a:tbl>
          </a:graphicData>
        </a:graphic>
      </p:graphicFrame>
      <p:pic>
        <p:nvPicPr>
          <p:cNvPr id="5" name="Picture 4" descr="School Logo.JPG"/>
          <p:cNvPicPr>
            <a:picLocks noChangeAspect="1"/>
          </p:cNvPicPr>
          <p:nvPr/>
        </p:nvPicPr>
        <p:blipFill>
          <a:blip r:embed="rId2"/>
          <a:stretch>
            <a:fillRect/>
          </a:stretch>
        </p:blipFill>
        <p:spPr>
          <a:xfrm>
            <a:off x="7715272" y="357166"/>
            <a:ext cx="942410" cy="785818"/>
          </a:xfrm>
          <a:prstGeom prst="rect">
            <a:avLst/>
          </a:prstGeom>
        </p:spPr>
      </p:pic>
      <p:sp>
        <p:nvSpPr>
          <p:cNvPr id="8" name="Content Placeholder 7"/>
          <p:cNvSpPr>
            <a:spLocks noGrp="1"/>
          </p:cNvSpPr>
          <p:nvPr>
            <p:ph idx="1"/>
          </p:nvPr>
        </p:nvSpPr>
        <p:spPr>
          <a:xfrm>
            <a:off x="214282" y="2214554"/>
            <a:ext cx="8929718" cy="3911609"/>
          </a:xfrm>
        </p:spPr>
        <p:txBody>
          <a:bodyPr>
            <a:normAutofit/>
          </a:bodyPr>
          <a:lstStyle/>
          <a:p>
            <a:pPr algn="ctr">
              <a:buNone/>
            </a:pPr>
            <a:endParaRPr lang="en-GB" sz="3600" dirty="0" smtClean="0">
              <a:latin typeface="Arial Rounded MT Bold" panose="020F0704030504030204" pitchFamily="34" charset="0"/>
            </a:endParaRPr>
          </a:p>
          <a:p>
            <a:pPr algn="ctr">
              <a:buNone/>
            </a:pPr>
            <a:r>
              <a:rPr lang="en-GB" sz="3600" dirty="0" smtClean="0">
                <a:latin typeface="Arial Rounded MT Bold" panose="020F0704030504030204" pitchFamily="34" charset="0"/>
              </a:rPr>
              <a:t>We aim to make our school the best,</a:t>
            </a:r>
          </a:p>
          <a:p>
            <a:pPr algn="ctr">
              <a:buNone/>
            </a:pPr>
            <a:r>
              <a:rPr lang="en-GB" sz="3600" dirty="0" smtClean="0">
                <a:latin typeface="Arial Rounded MT Bold" panose="020F0704030504030204" pitchFamily="34" charset="0"/>
              </a:rPr>
              <a:t>A place of discovery and success,</a:t>
            </a:r>
          </a:p>
          <a:p>
            <a:pPr algn="ctr">
              <a:buNone/>
            </a:pPr>
            <a:r>
              <a:rPr lang="en-GB" sz="3600" dirty="0" smtClean="0">
                <a:latin typeface="Arial Rounded MT Bold" panose="020F0704030504030204" pitchFamily="34" charset="0"/>
              </a:rPr>
              <a:t>Caring, sharing, taking turns.</a:t>
            </a:r>
          </a:p>
          <a:p>
            <a:pPr algn="ctr">
              <a:buNone/>
            </a:pPr>
            <a:r>
              <a:rPr lang="en-GB" sz="3600" dirty="0" smtClean="0">
                <a:latin typeface="Arial Rounded MT Bold" panose="020F0704030504030204" pitchFamily="34" charset="0"/>
              </a:rPr>
              <a:t>We learn to love, </a:t>
            </a:r>
            <a:r>
              <a:rPr lang="en-GB" sz="3600" u="sng" dirty="0" smtClean="0">
                <a:latin typeface="Arial Rounded MT Bold" panose="020F0704030504030204" pitchFamily="34" charset="0"/>
              </a:rPr>
              <a:t>we love to learn</a:t>
            </a:r>
            <a:r>
              <a:rPr lang="en-GB" sz="3600" dirty="0" smtClean="0">
                <a:latin typeface="Arial Rounded MT Bold" panose="020F0704030504030204" pitchFamily="34" charset="0"/>
              </a:rPr>
              <a:t>.</a:t>
            </a:r>
            <a:endParaRPr lang="en-GB" sz="3600" dirty="0">
              <a:latin typeface="Arial Rounded MT Bold" panose="020F0704030504030204" pitchFamily="34" charset="0"/>
            </a:endParaRPr>
          </a:p>
        </p:txBody>
      </p:sp>
    </p:spTree>
    <p:extLst>
      <p:ext uri="{BB962C8B-B14F-4D97-AF65-F5344CB8AC3E}">
        <p14:creationId xmlns:p14="http://schemas.microsoft.com/office/powerpoint/2010/main" val="5607001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22CEFB-9910-446D-8A02-0393BA311FAE}"/>
              </a:ext>
            </a:extLst>
          </p:cNvPr>
          <p:cNvSpPr>
            <a:spLocks noGrp="1"/>
          </p:cNvSpPr>
          <p:nvPr>
            <p:ph type="title"/>
          </p:nvPr>
        </p:nvSpPr>
        <p:spPr/>
        <p:txBody>
          <a:bodyPr/>
          <a:lstStyle/>
          <a:p>
            <a:r>
              <a:rPr lang="en-GB" dirty="0" smtClean="0">
                <a:latin typeface="Arial Rounded MT Bold" panose="020F0704030504030204" pitchFamily="34" charset="0"/>
              </a:rPr>
              <a:t>Albert </a:t>
            </a:r>
            <a:r>
              <a:rPr lang="en-GB" dirty="0" err="1" smtClean="0">
                <a:latin typeface="Arial Rounded MT Bold" panose="020F0704030504030204" pitchFamily="34" charset="0"/>
              </a:rPr>
              <a:t>Binet</a:t>
            </a:r>
            <a:endParaRPr lang="en-GB"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xmlns="" id="{B63960F6-9420-4638-BB5B-26EBF588CBE9}"/>
              </a:ext>
            </a:extLst>
          </p:cNvPr>
          <p:cNvSpPr>
            <a:spLocks noGrp="1"/>
          </p:cNvSpPr>
          <p:nvPr>
            <p:ph idx="1"/>
          </p:nvPr>
        </p:nvSpPr>
        <p:spPr>
          <a:xfrm>
            <a:off x="395536" y="4149080"/>
            <a:ext cx="8229600" cy="4525963"/>
          </a:xfrm>
        </p:spPr>
        <p:txBody>
          <a:bodyPr/>
          <a:lstStyle/>
          <a:p>
            <a:pPr marL="0" indent="0">
              <a:buNone/>
            </a:pPr>
            <a:r>
              <a:rPr lang="en-GB" dirty="0" smtClean="0">
                <a:latin typeface="Arial Rounded MT Bold" panose="020F0704030504030204" pitchFamily="34" charset="0"/>
              </a:rPr>
              <a:t>No matter how much you learn or how hard you work, your intelligence stays the same!</a:t>
            </a:r>
            <a:endParaRPr lang="en-GB" dirty="0">
              <a:latin typeface="Arial Rounded MT Bold" panose="020F0704030504030204" pitchFamily="34" charset="0"/>
            </a:endParaRPr>
          </a:p>
        </p:txBody>
      </p:sp>
      <p:pic>
        <p:nvPicPr>
          <p:cNvPr id="1026" name="Picture 2" descr="Alfred Bin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268760"/>
            <a:ext cx="2095500" cy="2695576"/>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3995936" y="1226726"/>
            <a:ext cx="4536504" cy="1872208"/>
          </a:xfrm>
          <a:prstGeom prst="cloudCallout">
            <a:avLst>
              <a:gd name="adj1" fmla="val -64060"/>
              <a:gd name="adj2" fmla="val -281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Goal – to identify students who needed special help in coping with the school curriculum</a:t>
            </a:r>
            <a:endParaRPr lang="en-GB" dirty="0"/>
          </a:p>
        </p:txBody>
      </p:sp>
    </p:spTree>
    <p:extLst>
      <p:ext uri="{BB962C8B-B14F-4D97-AF65-F5344CB8AC3E}">
        <p14:creationId xmlns:p14="http://schemas.microsoft.com/office/powerpoint/2010/main" val="40259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2820" y="4077072"/>
            <a:ext cx="2438400" cy="2438400"/>
          </a:xfrm>
        </p:spPr>
      </p:pic>
      <p:sp>
        <p:nvSpPr>
          <p:cNvPr id="4" name="Rectangle 3"/>
          <p:cNvSpPr/>
          <p:nvPr/>
        </p:nvSpPr>
        <p:spPr>
          <a:xfrm>
            <a:off x="755576" y="1522527"/>
            <a:ext cx="7992888" cy="2554545"/>
          </a:xfrm>
          <a:prstGeom prst="rect">
            <a:avLst/>
          </a:prstGeom>
        </p:spPr>
        <p:txBody>
          <a:bodyPr wrap="square">
            <a:spAutoFit/>
          </a:bodyPr>
          <a:lstStyle/>
          <a:p>
            <a:pPr marL="571500" indent="-571500">
              <a:buFont typeface="Arial" panose="020B0604020202020204" pitchFamily="34" charset="0"/>
              <a:buChar char="•"/>
            </a:pPr>
            <a:r>
              <a:rPr lang="en-GB" sz="4000" dirty="0">
                <a:latin typeface="Arial Rounded MT Bold" panose="020F0704030504030204" pitchFamily="34" charset="0"/>
              </a:rPr>
              <a:t>Intelligence is fixed</a:t>
            </a:r>
          </a:p>
          <a:p>
            <a:pPr marL="571500" indent="-571500">
              <a:buFont typeface="Arial" panose="020B0604020202020204" pitchFamily="34" charset="0"/>
              <a:buChar char="•"/>
            </a:pPr>
            <a:r>
              <a:rPr lang="en-GB" sz="4000" dirty="0">
                <a:latin typeface="Arial Rounded MT Bold" panose="020F0704030504030204" pitchFamily="34" charset="0"/>
              </a:rPr>
              <a:t>We are born with a certain level of intelligence or IQ</a:t>
            </a:r>
          </a:p>
          <a:p>
            <a:pPr marL="571500" indent="-571500">
              <a:buFont typeface="Arial" panose="020B0604020202020204" pitchFamily="34" charset="0"/>
              <a:buChar char="•"/>
            </a:pPr>
            <a:r>
              <a:rPr lang="en-GB" sz="4000" dirty="0">
                <a:latin typeface="Arial Rounded MT Bold" panose="020F0704030504030204" pitchFamily="34" charset="0"/>
              </a:rPr>
              <a:t>We are born with talent</a:t>
            </a:r>
          </a:p>
        </p:txBody>
      </p:sp>
      <p:sp>
        <p:nvSpPr>
          <p:cNvPr id="6" name="TextBox 5"/>
          <p:cNvSpPr txBox="1"/>
          <p:nvPr/>
        </p:nvSpPr>
        <p:spPr>
          <a:xfrm>
            <a:off x="179512" y="404664"/>
            <a:ext cx="8712968" cy="830997"/>
          </a:xfrm>
          <a:prstGeom prst="rect">
            <a:avLst/>
          </a:prstGeom>
          <a:noFill/>
        </p:spPr>
        <p:txBody>
          <a:bodyPr wrap="square" rtlCol="0">
            <a:spAutoFit/>
          </a:bodyPr>
          <a:lstStyle/>
          <a:p>
            <a:pPr algn="ctr"/>
            <a:r>
              <a:rPr lang="en-GB" sz="4800" u="sng" dirty="0" smtClean="0">
                <a:latin typeface="Arial Rounded MT Bold" panose="020F0704030504030204" pitchFamily="34" charset="0"/>
              </a:rPr>
              <a:t>Years of Common Beliefs</a:t>
            </a:r>
            <a:endParaRPr lang="en-GB" sz="4800" u="sng" dirty="0">
              <a:latin typeface="Arial Rounded MT Bold" panose="020F0704030504030204" pitchFamily="34" charset="0"/>
            </a:endParaRPr>
          </a:p>
        </p:txBody>
      </p:sp>
    </p:spTree>
    <p:extLst>
      <p:ext uri="{BB962C8B-B14F-4D97-AF65-F5344CB8AC3E}">
        <p14:creationId xmlns:p14="http://schemas.microsoft.com/office/powerpoint/2010/main" val="15429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327835-754C-423D-BB85-460AA6771B16}"/>
              </a:ext>
            </a:extLst>
          </p:cNvPr>
          <p:cNvSpPr>
            <a:spLocks noGrp="1"/>
          </p:cNvSpPr>
          <p:nvPr>
            <p:ph type="title"/>
          </p:nvPr>
        </p:nvSpPr>
        <p:spPr/>
        <p:txBody>
          <a:bodyPr/>
          <a:lstStyle/>
          <a:p>
            <a:r>
              <a:rPr lang="en-GB" dirty="0">
                <a:latin typeface="Arial Rounded MT Bold" panose="020F0704030504030204" pitchFamily="34" charset="0"/>
              </a:rPr>
              <a:t>Growth Mindset Theory</a:t>
            </a:r>
          </a:p>
        </p:txBody>
      </p:sp>
      <p:sp>
        <p:nvSpPr>
          <p:cNvPr id="3" name="Content Placeholder 2">
            <a:extLst>
              <a:ext uri="{FF2B5EF4-FFF2-40B4-BE49-F238E27FC236}">
                <a16:creationId xmlns:a16="http://schemas.microsoft.com/office/drawing/2014/main" xmlns="" id="{A3EB686D-4F13-4F38-85B5-8FE8233E5733}"/>
              </a:ext>
            </a:extLst>
          </p:cNvPr>
          <p:cNvSpPr>
            <a:spLocks noGrp="1"/>
          </p:cNvSpPr>
          <p:nvPr>
            <p:ph idx="1"/>
          </p:nvPr>
        </p:nvSpPr>
        <p:spPr/>
        <p:txBody>
          <a:bodyPr/>
          <a:lstStyle/>
          <a:p>
            <a:r>
              <a:rPr lang="en-GB" dirty="0">
                <a:latin typeface="Arial Rounded MT Bold" panose="020F0704030504030204" pitchFamily="34" charset="0"/>
              </a:rPr>
              <a:t>Intelligence is a quality that can be changed and developed</a:t>
            </a:r>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996952"/>
            <a:ext cx="3810000" cy="3048000"/>
          </a:xfrm>
          <a:prstGeom prst="rect">
            <a:avLst/>
          </a:prstGeom>
        </p:spPr>
      </p:pic>
    </p:spTree>
    <p:extLst>
      <p:ext uri="{BB962C8B-B14F-4D97-AF65-F5344CB8AC3E}">
        <p14:creationId xmlns:p14="http://schemas.microsoft.com/office/powerpoint/2010/main" val="9904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9DD07-0761-43C8-BEEA-AFDAEF8B5475}"/>
              </a:ext>
            </a:extLst>
          </p:cNvPr>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cs typeface="Avenir Book"/>
              </a:rPr>
              <a:t>Mindset</a:t>
            </a:r>
            <a:r>
              <a:rPr lang="en-US" dirty="0">
                <a:effectLst>
                  <a:outerShdw blurRad="38100" dist="38100" dir="2700000" algn="tl">
                    <a:srgbClr val="000000">
                      <a:alpha val="43137"/>
                    </a:srgbClr>
                  </a:outerShdw>
                </a:effectLst>
                <a:cs typeface="Avenir Book"/>
              </a:rPr>
              <a:t> </a:t>
            </a:r>
            <a:r>
              <a:rPr lang="en-US" dirty="0">
                <a:cs typeface="Avenir Book"/>
              </a:rPr>
              <a:t>and </a:t>
            </a:r>
            <a:r>
              <a:rPr lang="en-US" b="1" dirty="0">
                <a:effectLst>
                  <a:outerShdw blurRad="38100" dist="38100" dir="2700000" algn="tl">
                    <a:srgbClr val="000000">
                      <a:alpha val="43137"/>
                    </a:srgbClr>
                  </a:outerShdw>
                </a:effectLst>
                <a:cs typeface="Avenir Book"/>
              </a:rPr>
              <a:t>Achievement</a:t>
            </a:r>
            <a:r>
              <a:rPr lang="en-US" dirty="0">
                <a:cs typeface="Avenir Book"/>
              </a:rPr>
              <a:t>.</a:t>
            </a:r>
            <a:br>
              <a:rPr lang="en-US" dirty="0">
                <a:cs typeface="Avenir Book"/>
              </a:rPr>
            </a:br>
            <a:endParaRPr lang="en-GB" dirty="0"/>
          </a:p>
        </p:txBody>
      </p:sp>
      <p:sp>
        <p:nvSpPr>
          <p:cNvPr id="3" name="Content Placeholder 2">
            <a:extLst>
              <a:ext uri="{FF2B5EF4-FFF2-40B4-BE49-F238E27FC236}">
                <a16:creationId xmlns:a16="http://schemas.microsoft.com/office/drawing/2014/main" xmlns="" id="{9F441182-FDBF-4930-A319-19D048CDADAD}"/>
              </a:ext>
            </a:extLst>
          </p:cNvPr>
          <p:cNvSpPr>
            <a:spLocks noGrp="1"/>
          </p:cNvSpPr>
          <p:nvPr>
            <p:ph idx="1"/>
          </p:nvPr>
        </p:nvSpPr>
        <p:spPr/>
        <p:txBody>
          <a:bodyPr>
            <a:normAutofit/>
          </a:bodyPr>
          <a:lstStyle/>
          <a:p>
            <a:r>
              <a:rPr lang="en-US" sz="2800" dirty="0">
                <a:latin typeface="Arial Rounded MT Bold" panose="020F0704030504030204" pitchFamily="34" charset="0"/>
                <a:cs typeface="Avenir Book"/>
              </a:rPr>
              <a:t>Decades of research show a powerful relationship between mindset and achievement</a:t>
            </a:r>
          </a:p>
          <a:p>
            <a:pPr marL="0" indent="0">
              <a:buNone/>
            </a:pPr>
            <a:r>
              <a:rPr lang="en-US" sz="2800" b="1" dirty="0">
                <a:latin typeface="Arial Rounded MT Bold" panose="020F0704030504030204" pitchFamily="34" charset="0"/>
                <a:cs typeface="Avenir Book"/>
              </a:rPr>
              <a:t>			</a:t>
            </a:r>
            <a:endParaRPr lang="en-US" sz="1100" dirty="0">
              <a:latin typeface="Arial Rounded MT Bold" panose="020F0704030504030204" pitchFamily="34" charset="0"/>
              <a:cs typeface="Avenir 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2924944"/>
            <a:ext cx="4248150" cy="2514600"/>
          </a:xfrm>
          <a:prstGeom prst="rect">
            <a:avLst/>
          </a:prstGeom>
        </p:spPr>
      </p:pic>
    </p:spTree>
    <p:extLst>
      <p:ext uri="{BB962C8B-B14F-4D97-AF65-F5344CB8AC3E}">
        <p14:creationId xmlns:p14="http://schemas.microsoft.com/office/powerpoint/2010/main" val="550831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9DD07-0761-43C8-BEEA-AFDAEF8B5475}"/>
              </a:ext>
            </a:extLst>
          </p:cNvPr>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cs typeface="Avenir Book"/>
              </a:rPr>
              <a:t>Mindset</a:t>
            </a:r>
            <a:r>
              <a:rPr lang="en-US" dirty="0">
                <a:effectLst>
                  <a:outerShdw blurRad="38100" dist="38100" dir="2700000" algn="tl">
                    <a:srgbClr val="000000">
                      <a:alpha val="43137"/>
                    </a:srgbClr>
                  </a:outerShdw>
                </a:effectLst>
                <a:cs typeface="Avenir Book"/>
              </a:rPr>
              <a:t> </a:t>
            </a:r>
            <a:r>
              <a:rPr lang="en-US" dirty="0">
                <a:cs typeface="Avenir Book"/>
              </a:rPr>
              <a:t>and </a:t>
            </a:r>
            <a:r>
              <a:rPr lang="en-US" b="1" dirty="0">
                <a:effectLst>
                  <a:outerShdw blurRad="38100" dist="38100" dir="2700000" algn="tl">
                    <a:srgbClr val="000000">
                      <a:alpha val="43137"/>
                    </a:srgbClr>
                  </a:outerShdw>
                </a:effectLst>
                <a:cs typeface="Avenir Book"/>
              </a:rPr>
              <a:t>Achievement</a:t>
            </a:r>
            <a:r>
              <a:rPr lang="en-US" dirty="0">
                <a:cs typeface="Avenir Book"/>
              </a:rPr>
              <a:t>.</a:t>
            </a:r>
            <a:br>
              <a:rPr lang="en-US" dirty="0">
                <a:cs typeface="Avenir Book"/>
              </a:rPr>
            </a:br>
            <a:endParaRPr lang="en-GB" dirty="0"/>
          </a:p>
        </p:txBody>
      </p:sp>
      <p:sp>
        <p:nvSpPr>
          <p:cNvPr id="3" name="Content Placeholder 2">
            <a:extLst>
              <a:ext uri="{FF2B5EF4-FFF2-40B4-BE49-F238E27FC236}">
                <a16:creationId xmlns:a16="http://schemas.microsoft.com/office/drawing/2014/main" xmlns="" id="{9F441182-FDBF-4930-A319-19D048CDADAD}"/>
              </a:ext>
            </a:extLst>
          </p:cNvPr>
          <p:cNvSpPr>
            <a:spLocks noGrp="1"/>
          </p:cNvSpPr>
          <p:nvPr>
            <p:ph idx="1"/>
          </p:nvPr>
        </p:nvSpPr>
        <p:spPr/>
        <p:txBody>
          <a:bodyPr>
            <a:normAutofit/>
          </a:bodyPr>
          <a:lstStyle/>
          <a:p>
            <a:pPr marL="0" indent="0">
              <a:buNone/>
            </a:pPr>
            <a:r>
              <a:rPr lang="en-US" sz="2800" b="1" dirty="0">
                <a:latin typeface="Arial Rounded MT Bold" panose="020F0704030504030204" pitchFamily="34" charset="0"/>
                <a:cs typeface="Avenir Book"/>
              </a:rPr>
              <a:t>			</a:t>
            </a:r>
          </a:p>
          <a:p>
            <a:r>
              <a:rPr lang="en-US" sz="2800" dirty="0" smtClean="0">
                <a:latin typeface="Arial Rounded MT Bold" panose="020F0704030504030204" pitchFamily="34" charset="0"/>
                <a:cs typeface="Avenir Book"/>
              </a:rPr>
              <a:t>Students’ </a:t>
            </a:r>
            <a:r>
              <a:rPr lang="en-US" sz="2800" b="1" dirty="0" smtClean="0">
                <a:effectLst>
                  <a:outerShdw blurRad="38100" dist="38100" dir="2700000" algn="tl">
                    <a:srgbClr val="000000">
                      <a:alpha val="43137"/>
                    </a:srgbClr>
                  </a:outerShdw>
                </a:effectLst>
                <a:latin typeface="Arial Rounded MT Bold" panose="020F0704030504030204" pitchFamily="34" charset="0"/>
                <a:cs typeface="Avenir Book"/>
              </a:rPr>
              <a:t>beliefs</a:t>
            </a:r>
            <a:r>
              <a:rPr lang="en-US" sz="2800" dirty="0" smtClean="0">
                <a:latin typeface="Arial Rounded MT Bold" panose="020F0704030504030204" pitchFamily="34" charset="0"/>
                <a:cs typeface="Avenir Book"/>
              </a:rPr>
              <a:t> about intelligence and learning are impacted by:</a:t>
            </a:r>
          </a:p>
          <a:p>
            <a:pPr lvl="2">
              <a:lnSpc>
                <a:spcPct val="110000"/>
              </a:lnSpc>
            </a:pPr>
            <a:r>
              <a:rPr lang="en-US" dirty="0" smtClean="0">
                <a:latin typeface="Arial Rounded MT Bold" panose="020F0704030504030204" pitchFamily="34" charset="0"/>
                <a:cs typeface="Avenir Book"/>
              </a:rPr>
              <a:t>Motivation</a:t>
            </a:r>
          </a:p>
          <a:p>
            <a:pPr lvl="2">
              <a:lnSpc>
                <a:spcPct val="110000"/>
              </a:lnSpc>
            </a:pPr>
            <a:r>
              <a:rPr lang="en-US" dirty="0" smtClean="0">
                <a:latin typeface="Arial Rounded MT Bold" panose="020F0704030504030204" pitchFamily="34" charset="0"/>
                <a:cs typeface="Avenir Book"/>
              </a:rPr>
              <a:t>Academic </a:t>
            </a:r>
            <a:r>
              <a:rPr lang="en-US" dirty="0" err="1" smtClean="0">
                <a:latin typeface="Arial Rounded MT Bold" panose="020F0704030504030204" pitchFamily="34" charset="0"/>
                <a:cs typeface="Avenir Book"/>
              </a:rPr>
              <a:t>behaviours</a:t>
            </a:r>
            <a:r>
              <a:rPr lang="en-US" dirty="0" smtClean="0">
                <a:latin typeface="Arial Rounded MT Bold" panose="020F0704030504030204" pitchFamily="34" charset="0"/>
                <a:cs typeface="Avenir Book"/>
              </a:rPr>
              <a:t> (e.g. attitudes to studying and seeking help)</a:t>
            </a:r>
          </a:p>
          <a:p>
            <a:pPr lvl="2">
              <a:lnSpc>
                <a:spcPct val="110000"/>
              </a:lnSpc>
            </a:pPr>
            <a:r>
              <a:rPr lang="en-US" dirty="0" smtClean="0">
                <a:latin typeface="Arial Rounded MT Bold" panose="020F0704030504030204" pitchFamily="34" charset="0"/>
                <a:cs typeface="Avenir Book"/>
              </a:rPr>
              <a:t>Responses to challenges and setbacks</a:t>
            </a:r>
          </a:p>
          <a:p>
            <a:pPr lvl="2">
              <a:lnSpc>
                <a:spcPct val="110000"/>
              </a:lnSpc>
            </a:pPr>
            <a:r>
              <a:rPr lang="en-US" dirty="0" smtClean="0">
                <a:latin typeface="Arial Rounded MT Bold" panose="020F0704030504030204" pitchFamily="34" charset="0"/>
                <a:cs typeface="Avenir Book"/>
              </a:rPr>
              <a:t>Academic achievement</a:t>
            </a:r>
            <a:endParaRPr lang="en-GB" dirty="0">
              <a:latin typeface="Arial Rounded MT Bold" panose="020F0704030504030204" pitchFamily="34" charset="0"/>
            </a:endParaRPr>
          </a:p>
        </p:txBody>
      </p:sp>
    </p:spTree>
    <p:extLst>
      <p:ext uri="{BB962C8B-B14F-4D97-AF65-F5344CB8AC3E}">
        <p14:creationId xmlns:p14="http://schemas.microsoft.com/office/powerpoint/2010/main" val="360598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14290"/>
            <a:ext cx="8715436" cy="1357322"/>
          </a:xfrm>
          <a:solidFill>
            <a:schemeClr val="tx1"/>
          </a:solidFill>
        </p:spPr>
        <p:txBody>
          <a:bodyPr>
            <a:normAutofit/>
          </a:bodyPr>
          <a:lstStyle/>
          <a:p>
            <a:pPr algn="l"/>
            <a:r>
              <a:rPr lang="en-GB" sz="3600" dirty="0" smtClean="0">
                <a:solidFill>
                  <a:srgbClr val="002060"/>
                </a:solidFill>
                <a:latin typeface="Comic Sans MS" pitchFamily="66" charset="0"/>
              </a:rPr>
              <a:t>          Learning How to Learn</a:t>
            </a:r>
            <a:endParaRPr lang="en-GB" sz="3600" dirty="0">
              <a:solidFill>
                <a:srgbClr val="002060"/>
              </a:solidFill>
              <a:latin typeface="Comic Sans MS" pitchFamily="66" charset="0"/>
            </a:endParaRPr>
          </a:p>
        </p:txBody>
      </p:sp>
      <p:graphicFrame>
        <p:nvGraphicFramePr>
          <p:cNvPr id="4" name="Table 3"/>
          <p:cNvGraphicFramePr>
            <a:graphicFrameLocks noGrp="1"/>
          </p:cNvGraphicFramePr>
          <p:nvPr/>
        </p:nvGraphicFramePr>
        <p:xfrm>
          <a:off x="1" y="1684962"/>
          <a:ext cx="9144009" cy="243840"/>
        </p:xfrm>
        <a:graphic>
          <a:graphicData uri="http://schemas.openxmlformats.org/drawingml/2006/table">
            <a:tbl>
              <a:tblPr firstRow="1" bandRow="1">
                <a:tableStyleId>{5C22544A-7EE6-4342-B048-85BDC9FD1C3A}</a:tableStyleId>
              </a:tblPr>
              <a:tblGrid>
                <a:gridCol w="357157"/>
                <a:gridCol w="32017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tblGrid>
              <a:tr h="22288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tr>
            </a:tbl>
          </a:graphicData>
        </a:graphic>
      </p:graphicFrame>
      <p:pic>
        <p:nvPicPr>
          <p:cNvPr id="5" name="Picture 4" descr="School Logo.JPG"/>
          <p:cNvPicPr>
            <a:picLocks noChangeAspect="1"/>
          </p:cNvPicPr>
          <p:nvPr/>
        </p:nvPicPr>
        <p:blipFill>
          <a:blip r:embed="rId2"/>
          <a:stretch>
            <a:fillRect/>
          </a:stretch>
        </p:blipFill>
        <p:spPr>
          <a:xfrm>
            <a:off x="7286644" y="357166"/>
            <a:ext cx="1371038" cy="963444"/>
          </a:xfrm>
          <a:prstGeom prst="rect">
            <a:avLst/>
          </a:prstGeom>
        </p:spPr>
      </p:pic>
      <p:sp>
        <p:nvSpPr>
          <p:cNvPr id="8" name="Content Placeholder 7"/>
          <p:cNvSpPr>
            <a:spLocks noGrp="1"/>
          </p:cNvSpPr>
          <p:nvPr>
            <p:ph idx="1"/>
          </p:nvPr>
        </p:nvSpPr>
        <p:spPr>
          <a:xfrm>
            <a:off x="457200" y="2000240"/>
            <a:ext cx="8401080" cy="4125923"/>
          </a:xfrm>
        </p:spPr>
        <p:txBody>
          <a:bodyPr>
            <a:normAutofit/>
          </a:bodyPr>
          <a:lstStyle/>
          <a:p>
            <a:endParaRPr lang="en-GB" dirty="0" smtClean="0"/>
          </a:p>
          <a:p>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360410"/>
            <a:ext cx="2334575" cy="1918137"/>
          </a:xfrm>
          <a:prstGeom prst="rect">
            <a:avLst/>
          </a:prstGeom>
        </p:spPr>
      </p:pic>
      <p:sp>
        <p:nvSpPr>
          <p:cNvPr id="6" name="Rectangle 5"/>
          <p:cNvSpPr/>
          <p:nvPr/>
        </p:nvSpPr>
        <p:spPr>
          <a:xfrm>
            <a:off x="6012160" y="5523649"/>
            <a:ext cx="3383593" cy="769441"/>
          </a:xfrm>
          <a:prstGeom prst="rect">
            <a:avLst/>
          </a:prstGeom>
          <a:noFill/>
        </p:spPr>
        <p:txBody>
          <a:bodyPr wrap="square" lIns="91440" tIns="45720" rIns="91440" bIns="45720">
            <a:spAutoFit/>
          </a:bodyPr>
          <a:lstStyle/>
          <a:p>
            <a:pPr algn="ctr"/>
            <a:r>
              <a:rPr lang="en-US" sz="4400" b="1" dirty="0" smtClean="0">
                <a:ln w="22225">
                  <a:solidFill>
                    <a:schemeClr val="accent2"/>
                  </a:solidFill>
                  <a:prstDash val="solid"/>
                </a:ln>
                <a:solidFill>
                  <a:schemeClr val="accent2">
                    <a:lumMod val="40000"/>
                    <a:lumOff val="60000"/>
                  </a:schemeClr>
                </a:solidFill>
              </a:rPr>
              <a:t>Motivation</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50319" y="5523650"/>
            <a:ext cx="5368457" cy="1446550"/>
          </a:xfrm>
          <a:prstGeom prst="rect">
            <a:avLst/>
          </a:prstGeom>
          <a:noFill/>
        </p:spPr>
        <p:txBody>
          <a:bodyPr wrap="none" lIns="91440" tIns="45720" rIns="91440" bIns="45720">
            <a:spAutoFit/>
          </a:bodyPr>
          <a:lstStyle/>
          <a:p>
            <a:pPr algn="ctr"/>
            <a:r>
              <a:rPr lang="en-US" sz="4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Attitudes to studying, </a:t>
            </a:r>
          </a:p>
          <a:p>
            <a:pPr algn="ctr"/>
            <a:r>
              <a:rPr lang="en-US" sz="4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seeking help</a:t>
            </a:r>
            <a:endParaRPr lang="en-US" sz="4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9" name="Rectangle 8"/>
          <p:cNvSpPr/>
          <p:nvPr/>
        </p:nvSpPr>
        <p:spPr>
          <a:xfrm>
            <a:off x="300413" y="2356844"/>
            <a:ext cx="8543173" cy="769441"/>
          </a:xfrm>
          <a:prstGeom prst="rect">
            <a:avLst/>
          </a:prstGeom>
          <a:noFill/>
        </p:spPr>
        <p:txBody>
          <a:bodyPr wrap="none" lIns="91440" tIns="45720" rIns="91440" bIns="45720">
            <a:spAutoFit/>
          </a:bodyPr>
          <a:lstStyle/>
          <a:p>
            <a:pPr algn="ctr"/>
            <a:r>
              <a:rPr lang="en-US" sz="4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Response to challenge and setbacks</a:t>
            </a:r>
            <a:endParaRPr lang="en-US"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3126285"/>
            <a:ext cx="2212699" cy="221269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0575" y="3742051"/>
            <a:ext cx="1932872" cy="1106032"/>
          </a:xfrm>
          <a:prstGeom prst="rect">
            <a:avLst/>
          </a:prstGeom>
        </p:spPr>
      </p:pic>
    </p:spTree>
    <p:extLst>
      <p:ext uri="{BB962C8B-B14F-4D97-AF65-F5344CB8AC3E}">
        <p14:creationId xmlns:p14="http://schemas.microsoft.com/office/powerpoint/2010/main" val="3476963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760CF2-15AE-4715-9BA5-45401023058F}"/>
              </a:ext>
            </a:extLst>
          </p:cNvPr>
          <p:cNvSpPr>
            <a:spLocks noGrp="1"/>
          </p:cNvSpPr>
          <p:nvPr>
            <p:ph type="title"/>
          </p:nvPr>
        </p:nvSpPr>
        <p:spPr/>
        <p:txBody>
          <a:bodyPr/>
          <a:lstStyle/>
          <a:p>
            <a:r>
              <a:rPr lang="en-GB" dirty="0">
                <a:latin typeface="Arial Rounded MT Bold" panose="020F0704030504030204" pitchFamily="34" charset="0"/>
              </a:rPr>
              <a:t>Research</a:t>
            </a:r>
          </a:p>
        </p:txBody>
      </p:sp>
      <p:pic>
        <p:nvPicPr>
          <p:cNvPr id="4" name="Content Placeholder 3" descr="headshot_dweck.jpg">
            <a:extLst>
              <a:ext uri="{FF2B5EF4-FFF2-40B4-BE49-F238E27FC236}">
                <a16:creationId xmlns:a16="http://schemas.microsoft.com/office/drawing/2014/main" xmlns="" id="{52EFC20D-FAFC-4C6E-AF4E-7606EB600F46}"/>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331640" y="1340768"/>
            <a:ext cx="2286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2900710"/>
            <a:ext cx="3441700" cy="3594100"/>
          </a:xfrm>
          <a:prstGeom prst="rect">
            <a:avLst/>
          </a:prstGeom>
        </p:spPr>
      </p:pic>
    </p:spTree>
    <p:extLst>
      <p:ext uri="{BB962C8B-B14F-4D97-AF65-F5344CB8AC3E}">
        <p14:creationId xmlns:p14="http://schemas.microsoft.com/office/powerpoint/2010/main" val="3495878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9DD07-0761-43C8-BEEA-AFDAEF8B5475}"/>
              </a:ext>
            </a:extLst>
          </p:cNvPr>
          <p:cNvSpPr>
            <a:spLocks noGrp="1"/>
          </p:cNvSpPr>
          <p:nvPr>
            <p:ph type="title"/>
          </p:nvPr>
        </p:nvSpPr>
        <p:spPr>
          <a:xfrm>
            <a:off x="457200" y="274638"/>
            <a:ext cx="8507288" cy="1642194"/>
          </a:xfrm>
        </p:spPr>
        <p:txBody>
          <a:bodyPr>
            <a:normAutofit/>
          </a:bodyPr>
          <a:lstStyle/>
          <a:p>
            <a:endParaRPr lang="en-GB" dirty="0"/>
          </a:p>
        </p:txBody>
      </p:sp>
      <p:sp>
        <p:nvSpPr>
          <p:cNvPr id="3" name="Content Placeholder 2">
            <a:extLst>
              <a:ext uri="{FF2B5EF4-FFF2-40B4-BE49-F238E27FC236}">
                <a16:creationId xmlns:a16="http://schemas.microsoft.com/office/drawing/2014/main" xmlns="" id="{9F441182-FDBF-4930-A319-19D048CDADAD}"/>
              </a:ext>
            </a:extLst>
          </p:cNvPr>
          <p:cNvSpPr>
            <a:spLocks noGrp="1"/>
          </p:cNvSpPr>
          <p:nvPr>
            <p:ph idx="1"/>
          </p:nvPr>
        </p:nvSpPr>
        <p:spPr>
          <a:xfrm>
            <a:off x="457200" y="1600200"/>
            <a:ext cx="8229600" cy="4997152"/>
          </a:xfrm>
        </p:spPr>
        <p:txBody>
          <a:bodyPr>
            <a:normAutofit fontScale="62500" lnSpcReduction="20000"/>
          </a:bodyPr>
          <a:lstStyle/>
          <a:p>
            <a:r>
              <a:rPr lang="en-US" sz="2800" b="1" dirty="0">
                <a:latin typeface="Arial Rounded MT Bold" panose="020F0704030504030204" pitchFamily="34" charset="0"/>
                <a:cs typeface="Avenir Book"/>
              </a:rPr>
              <a:t>	</a:t>
            </a:r>
            <a:endParaRPr lang="en-US" sz="2800" b="1" dirty="0" smtClean="0">
              <a:latin typeface="Arial Rounded MT Bold" panose="020F0704030504030204" pitchFamily="34" charset="0"/>
              <a:cs typeface="Avenir Book"/>
            </a:endParaRPr>
          </a:p>
          <a:p>
            <a:endParaRPr lang="en-US" sz="2800" b="1" dirty="0">
              <a:latin typeface="Arial Rounded MT Bold" panose="020F0704030504030204" pitchFamily="34" charset="0"/>
              <a:cs typeface="Avenir Book"/>
            </a:endParaRPr>
          </a:p>
          <a:p>
            <a:endParaRPr lang="en-US" sz="2800" b="1" dirty="0" smtClean="0">
              <a:latin typeface="Arial Rounded MT Bold" panose="020F0704030504030204" pitchFamily="34" charset="0"/>
              <a:cs typeface="Avenir Book"/>
            </a:endParaRPr>
          </a:p>
          <a:p>
            <a:endParaRPr lang="en-US" sz="2800" b="1" dirty="0">
              <a:latin typeface="Arial Rounded MT Bold" panose="020F0704030504030204" pitchFamily="34" charset="0"/>
              <a:cs typeface="Avenir Book"/>
            </a:endParaRPr>
          </a:p>
          <a:p>
            <a:endParaRPr lang="en-US" sz="2800" b="1" dirty="0" smtClean="0">
              <a:latin typeface="Arial Rounded MT Bold" panose="020F0704030504030204" pitchFamily="34" charset="0"/>
              <a:cs typeface="Avenir Book"/>
            </a:endParaRPr>
          </a:p>
          <a:p>
            <a:endParaRPr lang="en-US" sz="2800" b="1" dirty="0">
              <a:latin typeface="Arial Rounded MT Bold" panose="020F0704030504030204" pitchFamily="34" charset="0"/>
              <a:cs typeface="Avenir Book"/>
            </a:endParaRPr>
          </a:p>
          <a:p>
            <a:pPr marL="0" indent="0" algn="ctr">
              <a:buNone/>
            </a:pPr>
            <a:endParaRPr lang="en-US" sz="5400" b="1" dirty="0" smtClean="0">
              <a:latin typeface="Arial Rounded MT Bold" panose="020F0704030504030204" pitchFamily="34" charset="0"/>
              <a:cs typeface="Avenir Book"/>
            </a:endParaRPr>
          </a:p>
          <a:p>
            <a:pPr marL="0" indent="0" algn="ctr">
              <a:buNone/>
            </a:pPr>
            <a:endParaRPr lang="en-US" sz="5400" b="1" dirty="0" smtClean="0">
              <a:latin typeface="Arial Rounded MT Bold" panose="020F0704030504030204" pitchFamily="34" charset="0"/>
              <a:cs typeface="Avenir Book"/>
            </a:endParaRPr>
          </a:p>
          <a:p>
            <a:pPr marL="0" indent="0" algn="ctr">
              <a:buNone/>
            </a:pPr>
            <a:endParaRPr lang="en-US" sz="5400" b="1" dirty="0" smtClean="0">
              <a:latin typeface="Arial Rounded MT Bold" panose="020F0704030504030204" pitchFamily="34" charset="0"/>
              <a:cs typeface="Avenir Book"/>
            </a:endParaRPr>
          </a:p>
          <a:p>
            <a:pPr marL="0" indent="0" algn="ctr">
              <a:buNone/>
            </a:pPr>
            <a:r>
              <a:rPr lang="en-US" sz="5400" b="1" dirty="0" smtClean="0">
                <a:latin typeface="Arial Rounded MT Bold" panose="020F0704030504030204" pitchFamily="34" charset="0"/>
                <a:cs typeface="Avenir Book"/>
              </a:rPr>
              <a:t>Intelligence is a fixed trait</a:t>
            </a:r>
          </a:p>
          <a:p>
            <a:pPr marL="0" indent="0" algn="ctr">
              <a:buNone/>
            </a:pPr>
            <a:r>
              <a:rPr lang="en-US" sz="5400" b="1" dirty="0" smtClean="0">
                <a:latin typeface="Arial Rounded MT Bold" panose="020F0704030504030204" pitchFamily="34" charset="0"/>
                <a:cs typeface="Avenir Book"/>
              </a:rPr>
              <a:t>May achieve less than their full potential</a:t>
            </a:r>
            <a:endParaRPr lang="en-US" sz="5400" dirty="0">
              <a:latin typeface="Arial Rounded MT Bold" panose="020F0704030504030204" pitchFamily="34" charset="0"/>
              <a:cs typeface="Avenir Book"/>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48" y="1547568"/>
            <a:ext cx="2337570" cy="2633662"/>
          </a:xfrm>
          <a:prstGeom prst="rect">
            <a:avLst/>
          </a:prstGeom>
        </p:spPr>
      </p:pic>
      <p:sp>
        <p:nvSpPr>
          <p:cNvPr id="8" name="Cloud Callout 7"/>
          <p:cNvSpPr/>
          <p:nvPr/>
        </p:nvSpPr>
        <p:spPr>
          <a:xfrm>
            <a:off x="5257645" y="204958"/>
            <a:ext cx="3456384" cy="1724744"/>
          </a:xfrm>
          <a:prstGeom prst="cloudCallout">
            <a:avLst>
              <a:gd name="adj1" fmla="val -70872"/>
              <a:gd name="adj2" fmla="val 5682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n w="22225">
                  <a:solidFill>
                    <a:schemeClr val="accent2"/>
                  </a:solidFill>
                  <a:prstDash val="solid"/>
                </a:ln>
                <a:solidFill>
                  <a:schemeClr val="accent2">
                    <a:lumMod val="40000"/>
                    <a:lumOff val="60000"/>
                  </a:schemeClr>
                </a:solidFill>
              </a:rPr>
              <a:t>Fixed </a:t>
            </a:r>
            <a:r>
              <a:rPr lang="en-GB" sz="4000" b="1" dirty="0" err="1" smtClean="0">
                <a:ln w="22225">
                  <a:solidFill>
                    <a:schemeClr val="accent2"/>
                  </a:solidFill>
                  <a:prstDash val="solid"/>
                </a:ln>
                <a:solidFill>
                  <a:schemeClr val="accent2">
                    <a:lumMod val="40000"/>
                    <a:lumOff val="60000"/>
                  </a:schemeClr>
                </a:solidFill>
              </a:rPr>
              <a:t>Mindset</a:t>
            </a:r>
            <a:endParaRPr lang="en-GB" sz="4000" b="1" dirty="0">
              <a:ln w="22225">
                <a:solidFill>
                  <a:schemeClr val="accent2"/>
                </a:solidFill>
                <a:prstDash val="solid"/>
              </a:ln>
              <a:solidFill>
                <a:schemeClr val="accent2">
                  <a:lumMod val="40000"/>
                  <a:lumOff val="60000"/>
                </a:schemeClr>
              </a:solidFill>
            </a:endParaRPr>
          </a:p>
        </p:txBody>
      </p:sp>
      <p:sp>
        <p:nvSpPr>
          <p:cNvPr id="9" name="Line Callout 1 8"/>
          <p:cNvSpPr/>
          <p:nvPr/>
        </p:nvSpPr>
        <p:spPr>
          <a:xfrm>
            <a:off x="2843808" y="105967"/>
            <a:ext cx="2016224" cy="1249107"/>
          </a:xfrm>
          <a:prstGeom prst="borderCallout1">
            <a:avLst>
              <a:gd name="adj1" fmla="val 248891"/>
              <a:gd name="adj2" fmla="val 37909"/>
              <a:gd name="adj3" fmla="val 99761"/>
              <a:gd name="adj4" fmla="val 267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Rounded MT Bold" panose="020F0704030504030204" pitchFamily="34" charset="0"/>
              </a:rPr>
              <a:t>See effort as fruitless</a:t>
            </a:r>
            <a:endParaRPr lang="en-GB" sz="2800" dirty="0">
              <a:latin typeface="Arial Rounded MT Bold" panose="020F0704030504030204" pitchFamily="34" charset="0"/>
            </a:endParaRPr>
          </a:p>
        </p:txBody>
      </p:sp>
      <p:sp>
        <p:nvSpPr>
          <p:cNvPr id="10" name="Line Callout 1 9"/>
          <p:cNvSpPr/>
          <p:nvPr/>
        </p:nvSpPr>
        <p:spPr>
          <a:xfrm>
            <a:off x="275184" y="1844824"/>
            <a:ext cx="2016224" cy="1224136"/>
          </a:xfrm>
          <a:prstGeom prst="borderCallout1">
            <a:avLst>
              <a:gd name="adj1" fmla="val 111977"/>
              <a:gd name="adj2" fmla="val 166396"/>
              <a:gd name="adj3" fmla="val 98024"/>
              <a:gd name="adj4" fmla="val 987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Rounded MT Bold" panose="020F0704030504030204" pitchFamily="34" charset="0"/>
              </a:rPr>
              <a:t>Avoid challenge</a:t>
            </a:r>
            <a:endParaRPr lang="en-GB" sz="2800" dirty="0">
              <a:latin typeface="Arial Rounded MT Bold" panose="020F0704030504030204" pitchFamily="34" charset="0"/>
            </a:endParaRPr>
          </a:p>
        </p:txBody>
      </p:sp>
      <p:sp>
        <p:nvSpPr>
          <p:cNvPr id="11" name="Line Callout 1 10"/>
          <p:cNvSpPr/>
          <p:nvPr/>
        </p:nvSpPr>
        <p:spPr>
          <a:xfrm>
            <a:off x="275184" y="3251113"/>
            <a:ext cx="2016224" cy="1224136"/>
          </a:xfrm>
          <a:prstGeom prst="borderCallout1">
            <a:avLst>
              <a:gd name="adj1" fmla="val -1517"/>
              <a:gd name="adj2" fmla="val 167099"/>
              <a:gd name="adj3" fmla="val 19852"/>
              <a:gd name="adj4" fmla="val 994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Rounded MT Bold" panose="020F0704030504030204" pitchFamily="34" charset="0"/>
              </a:rPr>
              <a:t>Don’t ask for help</a:t>
            </a:r>
            <a:endParaRPr lang="en-GB" sz="2800" dirty="0">
              <a:latin typeface="Arial Rounded MT Bold" panose="020F0704030504030204" pitchFamily="34" charset="0"/>
            </a:endParaRPr>
          </a:p>
        </p:txBody>
      </p:sp>
      <p:sp>
        <p:nvSpPr>
          <p:cNvPr id="12" name="Line Callout 1 11"/>
          <p:cNvSpPr/>
          <p:nvPr/>
        </p:nvSpPr>
        <p:spPr>
          <a:xfrm>
            <a:off x="6372200" y="3486708"/>
            <a:ext cx="2496616" cy="1224136"/>
          </a:xfrm>
          <a:prstGeom prst="borderCallout1">
            <a:avLst>
              <a:gd name="adj1" fmla="val -23388"/>
              <a:gd name="adj2" fmla="val -113425"/>
              <a:gd name="adj3" fmla="val 58069"/>
              <a:gd name="adj4" fmla="val -14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Rounded MT Bold" panose="020F0704030504030204" pitchFamily="34" charset="0"/>
              </a:rPr>
              <a:t>Feel threatened by the success of others</a:t>
            </a:r>
            <a:endParaRPr lang="en-GB" sz="2000" dirty="0">
              <a:latin typeface="Arial Rounded MT Bold" panose="020F0704030504030204" pitchFamily="34" charset="0"/>
            </a:endParaRPr>
          </a:p>
        </p:txBody>
      </p:sp>
      <p:sp>
        <p:nvSpPr>
          <p:cNvPr id="13" name="Line Callout 1 12"/>
          <p:cNvSpPr/>
          <p:nvPr/>
        </p:nvSpPr>
        <p:spPr>
          <a:xfrm>
            <a:off x="577125" y="105458"/>
            <a:ext cx="2016224" cy="1224136"/>
          </a:xfrm>
          <a:prstGeom prst="borderCallout1">
            <a:avLst>
              <a:gd name="adj1" fmla="val 250691"/>
              <a:gd name="adj2" fmla="val 147738"/>
              <a:gd name="adj3" fmla="val 99761"/>
              <a:gd name="adj4" fmla="val 267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Rounded MT Bold" panose="020F0704030504030204" pitchFamily="34" charset="0"/>
              </a:rPr>
              <a:t>Give up easily</a:t>
            </a:r>
            <a:endParaRPr lang="en-GB" sz="2800" dirty="0">
              <a:latin typeface="Arial Rounded MT Bold" panose="020F0704030504030204" pitchFamily="34" charset="0"/>
            </a:endParaRPr>
          </a:p>
        </p:txBody>
      </p:sp>
      <p:sp>
        <p:nvSpPr>
          <p:cNvPr id="14" name="Line Callout 1 13"/>
          <p:cNvSpPr/>
          <p:nvPr/>
        </p:nvSpPr>
        <p:spPr>
          <a:xfrm>
            <a:off x="6921450" y="1966510"/>
            <a:ext cx="2016224" cy="1224136"/>
          </a:xfrm>
          <a:prstGeom prst="borderCallout1">
            <a:avLst>
              <a:gd name="adj1" fmla="val 104896"/>
              <a:gd name="adj2" fmla="val -166995"/>
              <a:gd name="adj3" fmla="val 99761"/>
              <a:gd name="adj4" fmla="val 267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latin typeface="Arial Rounded MT Bold" panose="020F0704030504030204" pitchFamily="34" charset="0"/>
              </a:rPr>
              <a:t>Ignore useful negative feedback</a:t>
            </a:r>
            <a:endParaRPr lang="en-GB" sz="2000" dirty="0">
              <a:latin typeface="Arial Rounded MT Bold" panose="020F0704030504030204" pitchFamily="34" charset="0"/>
            </a:endParaRPr>
          </a:p>
        </p:txBody>
      </p:sp>
    </p:spTree>
    <p:extLst>
      <p:ext uri="{BB962C8B-B14F-4D97-AF65-F5344CB8AC3E}">
        <p14:creationId xmlns:p14="http://schemas.microsoft.com/office/powerpoint/2010/main" val="111601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9DD07-0761-43C8-BEEA-AFDAEF8B5475}"/>
              </a:ext>
            </a:extLst>
          </p:cNvPr>
          <p:cNvSpPr>
            <a:spLocks noGrp="1"/>
          </p:cNvSpPr>
          <p:nvPr>
            <p:ph type="title"/>
          </p:nvPr>
        </p:nvSpPr>
        <p:spPr>
          <a:xfrm>
            <a:off x="457200" y="274638"/>
            <a:ext cx="8507288" cy="1642194"/>
          </a:xfrm>
        </p:spPr>
        <p:txBody>
          <a:bodyPr>
            <a:normAutofit/>
          </a:bodyPr>
          <a:lstStyle/>
          <a:p>
            <a:endParaRPr lang="en-GB" dirty="0"/>
          </a:p>
        </p:txBody>
      </p:sp>
      <p:sp>
        <p:nvSpPr>
          <p:cNvPr id="3" name="Content Placeholder 2">
            <a:extLst>
              <a:ext uri="{FF2B5EF4-FFF2-40B4-BE49-F238E27FC236}">
                <a16:creationId xmlns:a16="http://schemas.microsoft.com/office/drawing/2014/main" xmlns="" id="{9F441182-FDBF-4930-A319-19D048CDADAD}"/>
              </a:ext>
            </a:extLst>
          </p:cNvPr>
          <p:cNvSpPr>
            <a:spLocks noGrp="1"/>
          </p:cNvSpPr>
          <p:nvPr>
            <p:ph idx="1"/>
          </p:nvPr>
        </p:nvSpPr>
        <p:spPr>
          <a:xfrm>
            <a:off x="457200" y="1600200"/>
            <a:ext cx="8229600" cy="4997152"/>
          </a:xfrm>
        </p:spPr>
        <p:txBody>
          <a:bodyPr>
            <a:normAutofit fontScale="55000" lnSpcReduction="20000"/>
          </a:bodyPr>
          <a:lstStyle/>
          <a:p>
            <a:r>
              <a:rPr lang="en-US" sz="2800" b="1" dirty="0">
                <a:latin typeface="Arial Rounded MT Bold" panose="020F0704030504030204" pitchFamily="34" charset="0"/>
                <a:cs typeface="Avenir Book"/>
              </a:rPr>
              <a:t>	</a:t>
            </a:r>
            <a:endParaRPr lang="en-US" sz="2800" b="1" dirty="0" smtClean="0">
              <a:latin typeface="Arial Rounded MT Bold" panose="020F0704030504030204" pitchFamily="34" charset="0"/>
              <a:cs typeface="Avenir Book"/>
            </a:endParaRPr>
          </a:p>
          <a:p>
            <a:endParaRPr lang="en-US" sz="2800" b="1" dirty="0">
              <a:latin typeface="Arial Rounded MT Bold" panose="020F0704030504030204" pitchFamily="34" charset="0"/>
              <a:cs typeface="Avenir Book"/>
            </a:endParaRPr>
          </a:p>
          <a:p>
            <a:endParaRPr lang="en-US" sz="2800" b="1" dirty="0" smtClean="0">
              <a:latin typeface="Arial Rounded MT Bold" panose="020F0704030504030204" pitchFamily="34" charset="0"/>
              <a:cs typeface="Avenir Book"/>
            </a:endParaRPr>
          </a:p>
          <a:p>
            <a:endParaRPr lang="en-US" sz="2800" b="1" dirty="0">
              <a:latin typeface="Arial Rounded MT Bold" panose="020F0704030504030204" pitchFamily="34" charset="0"/>
              <a:cs typeface="Avenir Book"/>
            </a:endParaRPr>
          </a:p>
          <a:p>
            <a:endParaRPr lang="en-US" sz="2800" b="1" dirty="0" smtClean="0">
              <a:latin typeface="Arial Rounded MT Bold" panose="020F0704030504030204" pitchFamily="34" charset="0"/>
              <a:cs typeface="Avenir Book"/>
            </a:endParaRPr>
          </a:p>
          <a:p>
            <a:endParaRPr lang="en-US" sz="2800" b="1" dirty="0">
              <a:latin typeface="Arial Rounded MT Bold" panose="020F0704030504030204" pitchFamily="34" charset="0"/>
              <a:cs typeface="Avenir Book"/>
            </a:endParaRPr>
          </a:p>
          <a:p>
            <a:pPr marL="0" indent="0" algn="ctr">
              <a:buNone/>
            </a:pPr>
            <a:endParaRPr lang="en-US" sz="5400" b="1" dirty="0" smtClean="0">
              <a:latin typeface="Arial Rounded MT Bold" panose="020F0704030504030204" pitchFamily="34" charset="0"/>
              <a:cs typeface="Avenir Book"/>
            </a:endParaRPr>
          </a:p>
          <a:p>
            <a:pPr marL="0" indent="0" algn="ctr">
              <a:buNone/>
            </a:pPr>
            <a:endParaRPr lang="en-US" sz="5400" b="1" dirty="0">
              <a:latin typeface="Arial Rounded MT Bold" panose="020F0704030504030204" pitchFamily="34" charset="0"/>
              <a:cs typeface="Avenir Book"/>
            </a:endParaRPr>
          </a:p>
          <a:p>
            <a:pPr marL="0" indent="0" algn="ctr">
              <a:buNone/>
            </a:pPr>
            <a:endParaRPr lang="en-US" sz="5400" b="1" dirty="0" smtClean="0">
              <a:latin typeface="Arial Rounded MT Bold" panose="020F0704030504030204" pitchFamily="34" charset="0"/>
              <a:cs typeface="Avenir Book"/>
            </a:endParaRPr>
          </a:p>
          <a:p>
            <a:pPr marL="0" indent="0" algn="ctr">
              <a:buNone/>
            </a:pPr>
            <a:endParaRPr lang="en-US" sz="5400" b="1" dirty="0">
              <a:latin typeface="Arial Rounded MT Bold" panose="020F0704030504030204" pitchFamily="34" charset="0"/>
              <a:cs typeface="Avenir Book"/>
            </a:endParaRPr>
          </a:p>
          <a:p>
            <a:pPr marL="0" indent="0" algn="ctr">
              <a:buNone/>
            </a:pPr>
            <a:endParaRPr lang="en-US" sz="5400" b="1" dirty="0" smtClean="0">
              <a:latin typeface="Arial Rounded MT Bold" panose="020F0704030504030204" pitchFamily="34" charset="0"/>
              <a:cs typeface="Avenir Book"/>
            </a:endParaRPr>
          </a:p>
          <a:p>
            <a:pPr marL="0" indent="0" algn="ctr">
              <a:buNone/>
            </a:pPr>
            <a:r>
              <a:rPr lang="en-US" sz="5400" b="1" dirty="0" smtClean="0">
                <a:latin typeface="Arial Rounded MT Bold" panose="020F0704030504030204" pitchFamily="34" charset="0"/>
                <a:cs typeface="Avenir Book"/>
              </a:rPr>
              <a:t>Intelligence grows with effort</a:t>
            </a:r>
          </a:p>
          <a:p>
            <a:pPr marL="0" indent="0" algn="ctr">
              <a:buNone/>
            </a:pPr>
            <a:r>
              <a:rPr lang="en-US" sz="5400" b="1" dirty="0" smtClean="0">
                <a:latin typeface="Arial Rounded MT Bold" panose="020F0704030504030204" pitchFamily="34" charset="0"/>
                <a:cs typeface="Avenir Book"/>
              </a:rPr>
              <a:t>Reach ever higher levels of achievement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48" y="1547568"/>
            <a:ext cx="2337570" cy="2633662"/>
          </a:xfrm>
          <a:prstGeom prst="rect">
            <a:avLst/>
          </a:prstGeom>
        </p:spPr>
      </p:pic>
      <p:sp>
        <p:nvSpPr>
          <p:cNvPr id="8" name="Cloud Callout 7"/>
          <p:cNvSpPr/>
          <p:nvPr/>
        </p:nvSpPr>
        <p:spPr>
          <a:xfrm>
            <a:off x="5257645" y="204958"/>
            <a:ext cx="3456384" cy="1724744"/>
          </a:xfrm>
          <a:prstGeom prst="cloudCallout">
            <a:avLst>
              <a:gd name="adj1" fmla="val -70872"/>
              <a:gd name="adj2" fmla="val 5682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n w="22225">
                  <a:solidFill>
                    <a:schemeClr val="bg1"/>
                  </a:solidFill>
                  <a:prstDash val="solid"/>
                </a:ln>
                <a:solidFill>
                  <a:srgbClr val="00B050"/>
                </a:solidFill>
              </a:rPr>
              <a:t>Growth </a:t>
            </a:r>
            <a:r>
              <a:rPr lang="en-GB" sz="4000" b="1" dirty="0" err="1" smtClean="0">
                <a:ln w="22225">
                  <a:solidFill>
                    <a:schemeClr val="bg1"/>
                  </a:solidFill>
                  <a:prstDash val="solid"/>
                </a:ln>
                <a:solidFill>
                  <a:srgbClr val="00B050"/>
                </a:solidFill>
              </a:rPr>
              <a:t>Mindset</a:t>
            </a:r>
            <a:endParaRPr lang="en-GB" sz="4000" b="1" dirty="0">
              <a:ln w="22225">
                <a:solidFill>
                  <a:schemeClr val="bg1"/>
                </a:solidFill>
                <a:prstDash val="solid"/>
              </a:ln>
              <a:solidFill>
                <a:srgbClr val="00B050"/>
              </a:solidFill>
            </a:endParaRPr>
          </a:p>
        </p:txBody>
      </p:sp>
      <p:sp>
        <p:nvSpPr>
          <p:cNvPr id="9" name="Line Callout 1 8"/>
          <p:cNvSpPr/>
          <p:nvPr/>
        </p:nvSpPr>
        <p:spPr>
          <a:xfrm>
            <a:off x="1283296" y="253752"/>
            <a:ext cx="2016224" cy="1280946"/>
          </a:xfrm>
          <a:prstGeom prst="borderCallout1">
            <a:avLst>
              <a:gd name="adj1" fmla="val 230423"/>
              <a:gd name="adj2" fmla="val 116825"/>
              <a:gd name="adj3" fmla="val 99761"/>
              <a:gd name="adj4" fmla="val 267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Rounded MT Bold" panose="020F0704030504030204" pitchFamily="34" charset="0"/>
              </a:rPr>
              <a:t>Learn from criticism</a:t>
            </a:r>
            <a:endParaRPr lang="en-GB" sz="2800" dirty="0">
              <a:latin typeface="Arial Rounded MT Bold" panose="020F0704030504030204" pitchFamily="34" charset="0"/>
            </a:endParaRPr>
          </a:p>
        </p:txBody>
      </p:sp>
      <p:sp>
        <p:nvSpPr>
          <p:cNvPr id="10" name="Line Callout 1 9"/>
          <p:cNvSpPr/>
          <p:nvPr/>
        </p:nvSpPr>
        <p:spPr>
          <a:xfrm>
            <a:off x="275184" y="1844824"/>
            <a:ext cx="2016224" cy="1224136"/>
          </a:xfrm>
          <a:prstGeom prst="borderCallout1">
            <a:avLst>
              <a:gd name="adj1" fmla="val 111977"/>
              <a:gd name="adj2" fmla="val 166396"/>
              <a:gd name="adj3" fmla="val 98024"/>
              <a:gd name="adj4" fmla="val 987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Rounded MT Bold" panose="020F0704030504030204" pitchFamily="34" charset="0"/>
              </a:rPr>
              <a:t>Embrace</a:t>
            </a:r>
          </a:p>
          <a:p>
            <a:pPr algn="ctr"/>
            <a:r>
              <a:rPr lang="en-GB" sz="2800" dirty="0" smtClean="0">
                <a:latin typeface="Arial Rounded MT Bold" panose="020F0704030504030204" pitchFamily="34" charset="0"/>
              </a:rPr>
              <a:t>challenge</a:t>
            </a:r>
            <a:endParaRPr lang="en-GB" sz="2800" dirty="0">
              <a:latin typeface="Arial Rounded MT Bold" panose="020F0704030504030204" pitchFamily="34" charset="0"/>
            </a:endParaRPr>
          </a:p>
        </p:txBody>
      </p:sp>
      <p:sp>
        <p:nvSpPr>
          <p:cNvPr id="11" name="Line Callout 1 10"/>
          <p:cNvSpPr/>
          <p:nvPr/>
        </p:nvSpPr>
        <p:spPr>
          <a:xfrm>
            <a:off x="275184" y="3251113"/>
            <a:ext cx="2016224" cy="1224136"/>
          </a:xfrm>
          <a:prstGeom prst="borderCallout1">
            <a:avLst>
              <a:gd name="adj1" fmla="val -1517"/>
              <a:gd name="adj2" fmla="val 167099"/>
              <a:gd name="adj3" fmla="val 19852"/>
              <a:gd name="adj4" fmla="val 994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Rounded MT Bold" panose="020F0704030504030204" pitchFamily="34" charset="0"/>
              </a:rPr>
              <a:t>Find lessons and inspiration in the success of others</a:t>
            </a:r>
            <a:endParaRPr lang="en-GB" dirty="0">
              <a:latin typeface="Arial Rounded MT Bold" panose="020F0704030504030204" pitchFamily="34" charset="0"/>
            </a:endParaRPr>
          </a:p>
        </p:txBody>
      </p:sp>
      <p:sp>
        <p:nvSpPr>
          <p:cNvPr id="12" name="Line Callout 1 11"/>
          <p:cNvSpPr/>
          <p:nvPr/>
        </p:nvSpPr>
        <p:spPr>
          <a:xfrm>
            <a:off x="6467872" y="2639044"/>
            <a:ext cx="2496616" cy="1294011"/>
          </a:xfrm>
          <a:prstGeom prst="borderCallout1">
            <a:avLst>
              <a:gd name="adj1" fmla="val 55809"/>
              <a:gd name="adj2" fmla="val -72828"/>
              <a:gd name="adj3" fmla="val 58069"/>
              <a:gd name="adj4" fmla="val -14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Rounded MT Bold" panose="020F0704030504030204" pitchFamily="34" charset="0"/>
              </a:rPr>
              <a:t>See effort as the path to mastery</a:t>
            </a:r>
            <a:endParaRPr lang="en-GB" sz="2800" dirty="0">
              <a:latin typeface="Arial Rounded MT Bold" panose="020F0704030504030204" pitchFamily="34" charset="0"/>
            </a:endParaRPr>
          </a:p>
        </p:txBody>
      </p:sp>
      <p:sp>
        <p:nvSpPr>
          <p:cNvPr id="13" name="Line Callout 1 12"/>
          <p:cNvSpPr/>
          <p:nvPr/>
        </p:nvSpPr>
        <p:spPr>
          <a:xfrm>
            <a:off x="5796198" y="3998557"/>
            <a:ext cx="2016224" cy="1224136"/>
          </a:xfrm>
          <a:prstGeom prst="borderCallout1">
            <a:avLst>
              <a:gd name="adj1" fmla="val -60699"/>
              <a:gd name="adj2" fmla="val -109622"/>
              <a:gd name="adj3" fmla="val 47563"/>
              <a:gd name="adj4" fmla="val -11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Rounded MT Bold" panose="020F0704030504030204" pitchFamily="34" charset="0"/>
              </a:rPr>
              <a:t>Persevere despite setbacks</a:t>
            </a:r>
            <a:endParaRPr lang="en-GB" sz="2800" dirty="0">
              <a:latin typeface="Arial Rounded MT Bold" panose="020F0704030504030204" pitchFamily="34" charset="0"/>
            </a:endParaRPr>
          </a:p>
        </p:txBody>
      </p:sp>
    </p:spTree>
    <p:extLst>
      <p:ext uri="{BB962C8B-B14F-4D97-AF65-F5344CB8AC3E}">
        <p14:creationId xmlns:p14="http://schemas.microsoft.com/office/powerpoint/2010/main" val="22210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Rounded MT Bold" panose="020F0704030504030204" pitchFamily="34" charset="0"/>
              </a:rPr>
              <a:t>What are we doing at school?</a:t>
            </a:r>
            <a:endParaRPr lang="en-GB" dirty="0">
              <a:latin typeface="Arial Rounded MT Bold" panose="020F0704030504030204" pitchFamily="34" charset="0"/>
            </a:endParaRPr>
          </a:p>
        </p:txBody>
      </p:sp>
      <p:sp>
        <p:nvSpPr>
          <p:cNvPr id="3" name="Content Placeholder 2"/>
          <p:cNvSpPr>
            <a:spLocks noGrp="1"/>
          </p:cNvSpPr>
          <p:nvPr>
            <p:ph idx="1"/>
          </p:nvPr>
        </p:nvSpPr>
        <p:spPr/>
        <p:txBody>
          <a:bodyPr>
            <a:normAutofit fontScale="55000" lnSpcReduction="20000"/>
          </a:bodyPr>
          <a:lstStyle/>
          <a:p>
            <a:endParaRPr lang="en-GB" dirty="0" smtClean="0"/>
          </a:p>
          <a:p>
            <a:pPr marL="0" indent="0">
              <a:buNone/>
            </a:pPr>
            <a:r>
              <a:rPr lang="en-GB" sz="4600" dirty="0">
                <a:latin typeface="Arial Rounded MT Bold" panose="020F0704030504030204" pitchFamily="34" charset="0"/>
              </a:rPr>
              <a:t>Perseverance</a:t>
            </a:r>
          </a:p>
          <a:p>
            <a:pPr marL="0" indent="0">
              <a:buNone/>
            </a:pPr>
            <a:r>
              <a:rPr lang="en-GB" sz="4600" dirty="0" smtClean="0">
                <a:latin typeface="Arial Rounded MT Bold" panose="020F0704030504030204" pitchFamily="34" charset="0"/>
              </a:rPr>
              <a:t>Collaboration</a:t>
            </a:r>
          </a:p>
          <a:p>
            <a:pPr marL="0" indent="0">
              <a:buNone/>
            </a:pPr>
            <a:r>
              <a:rPr lang="en-GB" sz="4600" smtClean="0">
                <a:latin typeface="Arial Rounded MT Bold" panose="020F0704030504030204" pitchFamily="34" charset="0"/>
              </a:rPr>
              <a:t>Independence</a:t>
            </a:r>
            <a:endParaRPr lang="en-GB" sz="4600" dirty="0" smtClean="0"/>
          </a:p>
          <a:p>
            <a:pPr marL="0" indent="0">
              <a:buNone/>
            </a:pPr>
            <a:r>
              <a:rPr lang="en-GB" sz="4600" dirty="0" smtClean="0">
                <a:latin typeface="Arial Rounded MT Bold" panose="020F0704030504030204" pitchFamily="34" charset="0"/>
              </a:rPr>
              <a:t>Marking and feedback</a:t>
            </a:r>
          </a:p>
          <a:p>
            <a:pPr marL="0" indent="0">
              <a:buNone/>
            </a:pPr>
            <a:r>
              <a:rPr lang="en-GB" sz="4600" dirty="0" smtClean="0">
                <a:latin typeface="Arial Rounded MT Bold" panose="020F0704030504030204" pitchFamily="34" charset="0"/>
              </a:rPr>
              <a:t>Peer assessment</a:t>
            </a:r>
          </a:p>
          <a:p>
            <a:pPr marL="0" indent="0">
              <a:buNone/>
            </a:pPr>
            <a:r>
              <a:rPr lang="en-GB" sz="4600" dirty="0" smtClean="0">
                <a:latin typeface="Arial Rounded MT Bold" panose="020F0704030504030204" pitchFamily="34" charset="0"/>
              </a:rPr>
              <a:t>Challenge</a:t>
            </a:r>
          </a:p>
          <a:p>
            <a:pPr marL="0" indent="0">
              <a:buNone/>
            </a:pPr>
            <a:r>
              <a:rPr lang="en-GB" sz="4600" dirty="0" smtClean="0">
                <a:latin typeface="Arial Rounded MT Bold" panose="020F0704030504030204" pitchFamily="34" charset="0"/>
              </a:rPr>
              <a:t>Celebrate success – Good learning</a:t>
            </a:r>
          </a:p>
          <a:p>
            <a:pPr marL="0" indent="0">
              <a:buNone/>
            </a:pPr>
            <a:r>
              <a:rPr lang="en-GB" sz="4600" dirty="0" smtClean="0">
                <a:latin typeface="Arial Rounded MT Bold" panose="020F0704030504030204" pitchFamily="34" charset="0"/>
              </a:rPr>
              <a:t>Modelling</a:t>
            </a:r>
          </a:p>
          <a:p>
            <a:pPr marL="0" indent="0">
              <a:buNone/>
            </a:pPr>
            <a:r>
              <a:rPr lang="en-GB" sz="4600" dirty="0" smtClean="0">
                <a:latin typeface="Arial Rounded MT Bold" panose="020F0704030504030204" pitchFamily="34" charset="0"/>
              </a:rPr>
              <a:t>Use Growth </a:t>
            </a:r>
            <a:r>
              <a:rPr lang="en-GB" sz="4600" dirty="0" err="1">
                <a:latin typeface="Arial Rounded MT Bold" panose="020F0704030504030204" pitchFamily="34" charset="0"/>
              </a:rPr>
              <a:t>M</a:t>
            </a:r>
            <a:r>
              <a:rPr lang="en-GB" sz="4600" dirty="0" err="1" smtClean="0">
                <a:latin typeface="Arial Rounded MT Bold" panose="020F0704030504030204" pitchFamily="34" charset="0"/>
              </a:rPr>
              <a:t>indsets</a:t>
            </a:r>
            <a:r>
              <a:rPr lang="en-GB" sz="4600" dirty="0" smtClean="0">
                <a:latin typeface="Arial Rounded MT Bold" panose="020F0704030504030204" pitchFamily="34" charset="0"/>
              </a:rPr>
              <a:t> language</a:t>
            </a:r>
          </a:p>
          <a:p>
            <a:pPr marL="0" indent="0">
              <a:buNone/>
            </a:pPr>
            <a:r>
              <a:rPr lang="en-GB" sz="4600" dirty="0" smtClean="0">
                <a:latin typeface="Arial Rounded MT Bold" panose="020F0704030504030204" pitchFamily="34" charset="0"/>
              </a:rPr>
              <a:t>Thinking Days</a:t>
            </a:r>
          </a:p>
          <a:p>
            <a:pPr marL="0" indent="0">
              <a:buNone/>
            </a:pPr>
            <a:endParaRPr lang="en-GB" sz="4600" dirty="0" smtClean="0">
              <a:latin typeface="Arial Rounded MT Bold" panose="020F0704030504030204" pitchFamily="34" charset="0"/>
            </a:endParaRPr>
          </a:p>
          <a:p>
            <a:pPr marL="0" indent="0">
              <a:buNone/>
            </a:pPr>
            <a:endParaRPr lang="en-GB" sz="4000" dirty="0" smtClean="0">
              <a:latin typeface="Arial Rounded MT Bold" panose="020F0704030504030204" pitchFamily="34" charset="0"/>
            </a:endParaRPr>
          </a:p>
          <a:p>
            <a:pPr marL="0" indent="0">
              <a:buNone/>
            </a:pPr>
            <a:endParaRPr lang="en-GB" sz="4000" dirty="0" smtClean="0">
              <a:latin typeface="Arial Rounded MT Bold" panose="020F0704030504030204" pitchFamily="34" charset="0"/>
            </a:endParaRPr>
          </a:p>
          <a:p>
            <a:endParaRPr lang="en-GB" sz="4000" dirty="0">
              <a:latin typeface="Arial Rounded MT Bold" panose="020F07040305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1153166"/>
            <a:ext cx="1088174" cy="894068"/>
          </a:xfrm>
          <a:prstGeom prst="rect">
            <a:avLst/>
          </a:prstGeom>
        </p:spPr>
      </p:pic>
    </p:spTree>
    <p:extLst>
      <p:ext uri="{BB962C8B-B14F-4D97-AF65-F5344CB8AC3E}">
        <p14:creationId xmlns:p14="http://schemas.microsoft.com/office/powerpoint/2010/main" val="135641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14290"/>
            <a:ext cx="8715436" cy="1357322"/>
          </a:xfrm>
          <a:solidFill>
            <a:schemeClr val="tx1"/>
          </a:solidFill>
        </p:spPr>
        <p:txBody>
          <a:bodyPr>
            <a:normAutofit/>
          </a:bodyPr>
          <a:lstStyle/>
          <a:p>
            <a:r>
              <a:rPr lang="en-GB" sz="3600" dirty="0" smtClean="0">
                <a:solidFill>
                  <a:srgbClr val="002060"/>
                </a:solidFill>
                <a:latin typeface="Comic Sans MS" pitchFamily="66" charset="0"/>
              </a:rPr>
              <a:t> Our Aims</a:t>
            </a:r>
            <a:endParaRPr lang="en-GB" sz="3600" dirty="0">
              <a:solidFill>
                <a:srgbClr val="002060"/>
              </a:solidFill>
              <a:latin typeface="Comic Sans MS" pitchFamily="66" charset="0"/>
            </a:endParaRPr>
          </a:p>
        </p:txBody>
      </p:sp>
      <p:graphicFrame>
        <p:nvGraphicFramePr>
          <p:cNvPr id="4" name="Table 3"/>
          <p:cNvGraphicFramePr>
            <a:graphicFrameLocks noGrp="1"/>
          </p:cNvGraphicFramePr>
          <p:nvPr/>
        </p:nvGraphicFramePr>
        <p:xfrm>
          <a:off x="1" y="1684962"/>
          <a:ext cx="9144009" cy="243840"/>
        </p:xfrm>
        <a:graphic>
          <a:graphicData uri="http://schemas.openxmlformats.org/drawingml/2006/table">
            <a:tbl>
              <a:tblPr firstRow="1" bandRow="1">
                <a:tableStyleId>{5C22544A-7EE6-4342-B048-85BDC9FD1C3A}</a:tableStyleId>
              </a:tblPr>
              <a:tblGrid>
                <a:gridCol w="357157"/>
                <a:gridCol w="32017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tblGrid>
              <a:tr h="22288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tr>
            </a:tbl>
          </a:graphicData>
        </a:graphic>
      </p:graphicFrame>
      <p:pic>
        <p:nvPicPr>
          <p:cNvPr id="5" name="Picture 4" descr="School Logo.JPG"/>
          <p:cNvPicPr>
            <a:picLocks noChangeAspect="1"/>
          </p:cNvPicPr>
          <p:nvPr/>
        </p:nvPicPr>
        <p:blipFill>
          <a:blip r:embed="rId2"/>
          <a:stretch>
            <a:fillRect/>
          </a:stretch>
        </p:blipFill>
        <p:spPr>
          <a:xfrm>
            <a:off x="7286644" y="357166"/>
            <a:ext cx="1371038" cy="963444"/>
          </a:xfrm>
          <a:prstGeom prst="rect">
            <a:avLst/>
          </a:prstGeom>
        </p:spPr>
      </p:pic>
      <p:sp>
        <p:nvSpPr>
          <p:cNvPr id="8" name="Content Placeholder 7"/>
          <p:cNvSpPr>
            <a:spLocks noGrp="1"/>
          </p:cNvSpPr>
          <p:nvPr>
            <p:ph idx="1"/>
          </p:nvPr>
        </p:nvSpPr>
        <p:spPr>
          <a:xfrm>
            <a:off x="457200" y="2000240"/>
            <a:ext cx="8401080" cy="4125923"/>
          </a:xfrm>
        </p:spPr>
        <p:txBody>
          <a:bodyPr>
            <a:normAutofit/>
          </a:bodyPr>
          <a:lstStyle/>
          <a:p>
            <a:endParaRPr lang="en-GB" dirty="0" smtClean="0"/>
          </a:p>
          <a:p>
            <a:endParaRPr lang="en-GB" dirty="0"/>
          </a:p>
        </p:txBody>
      </p:sp>
      <p:sp>
        <p:nvSpPr>
          <p:cNvPr id="10" name="TextBox 9"/>
          <p:cNvSpPr txBox="1"/>
          <p:nvPr/>
        </p:nvSpPr>
        <p:spPr>
          <a:xfrm>
            <a:off x="428596" y="2285992"/>
            <a:ext cx="8215370" cy="4401205"/>
          </a:xfrm>
          <a:prstGeom prst="rect">
            <a:avLst/>
          </a:prstGeom>
          <a:noFill/>
        </p:spPr>
        <p:txBody>
          <a:bodyPr wrap="square" rtlCol="0">
            <a:spAutoFit/>
          </a:bodyPr>
          <a:lstStyle/>
          <a:p>
            <a:pPr>
              <a:buFont typeface="Arial" pitchFamily="34" charset="0"/>
              <a:buChar char="•"/>
            </a:pPr>
            <a:r>
              <a:rPr lang="en-GB" sz="2800" b="1" dirty="0" smtClean="0">
                <a:solidFill>
                  <a:srgbClr val="FF0000"/>
                </a:solidFill>
                <a:latin typeface="Arial Rounded MT Bold" panose="020F0704030504030204" pitchFamily="34" charset="0"/>
              </a:rPr>
              <a:t>To engender a love of learning – ‘Loving to  </a:t>
            </a:r>
          </a:p>
          <a:p>
            <a:r>
              <a:rPr lang="en-GB" sz="2800" b="1" dirty="0" smtClean="0">
                <a:solidFill>
                  <a:srgbClr val="FF0000"/>
                </a:solidFill>
                <a:latin typeface="Arial Rounded MT Bold" panose="020F0704030504030204" pitchFamily="34" charset="0"/>
              </a:rPr>
              <a:t> Learn’</a:t>
            </a:r>
          </a:p>
          <a:p>
            <a:pPr>
              <a:buFont typeface="Arial" pitchFamily="34" charset="0"/>
              <a:buChar char="•"/>
            </a:pPr>
            <a:r>
              <a:rPr lang="en-GB" sz="2800" b="1" dirty="0" smtClean="0">
                <a:solidFill>
                  <a:srgbClr val="FFC000"/>
                </a:solidFill>
                <a:latin typeface="Arial Rounded MT Bold" panose="020F0704030504030204" pitchFamily="34" charset="0"/>
              </a:rPr>
              <a:t>To make the most of learners’ potential</a:t>
            </a:r>
          </a:p>
          <a:p>
            <a:pPr>
              <a:buFont typeface="Arial" pitchFamily="34" charset="0"/>
              <a:buChar char="•"/>
            </a:pPr>
            <a:r>
              <a:rPr lang="en-GB" sz="2800" b="1" dirty="0" smtClean="0">
                <a:solidFill>
                  <a:srgbClr val="00B050"/>
                </a:solidFill>
                <a:latin typeface="Arial Rounded MT Bold" panose="020F0704030504030204" pitchFamily="34" charset="0"/>
              </a:rPr>
              <a:t>To develop independent learning</a:t>
            </a:r>
          </a:p>
          <a:p>
            <a:pPr>
              <a:buFont typeface="Arial" pitchFamily="34" charset="0"/>
              <a:buChar char="•"/>
            </a:pPr>
            <a:r>
              <a:rPr lang="en-GB" sz="2800" b="1" dirty="0" smtClean="0">
                <a:solidFill>
                  <a:srgbClr val="00B0F0"/>
                </a:solidFill>
                <a:latin typeface="Arial Rounded MT Bold" panose="020F0704030504030204" pitchFamily="34" charset="0"/>
              </a:rPr>
              <a:t>To develop skills</a:t>
            </a:r>
          </a:p>
          <a:p>
            <a:pPr>
              <a:buFont typeface="Arial" pitchFamily="34" charset="0"/>
              <a:buChar char="•"/>
            </a:pPr>
            <a:r>
              <a:rPr lang="en-GB" sz="2800" b="1" dirty="0" smtClean="0">
                <a:solidFill>
                  <a:schemeClr val="bg2">
                    <a:lumMod val="50000"/>
                  </a:schemeClr>
                </a:solidFill>
                <a:latin typeface="Arial Rounded MT Bold" panose="020F0704030504030204" pitchFamily="34" charset="0"/>
              </a:rPr>
              <a:t>To learn to value</a:t>
            </a:r>
          </a:p>
          <a:p>
            <a:pPr>
              <a:buFont typeface="Arial" pitchFamily="34" charset="0"/>
              <a:buChar char="•"/>
            </a:pPr>
            <a:r>
              <a:rPr lang="en-GB" sz="2800" b="1" dirty="0" smtClean="0">
                <a:solidFill>
                  <a:schemeClr val="accent6">
                    <a:lumMod val="40000"/>
                    <a:lumOff val="60000"/>
                  </a:schemeClr>
                </a:solidFill>
                <a:latin typeface="Arial Rounded MT Bold" panose="020F0704030504030204" pitchFamily="34" charset="0"/>
              </a:rPr>
              <a:t>To learn to question</a:t>
            </a:r>
          </a:p>
          <a:p>
            <a:pPr>
              <a:buFont typeface="Arial" pitchFamily="34" charset="0"/>
              <a:buChar char="•"/>
            </a:pPr>
            <a:r>
              <a:rPr lang="en-GB" sz="2800" b="1" dirty="0" smtClean="0">
                <a:solidFill>
                  <a:srgbClr val="C00000"/>
                </a:solidFill>
                <a:latin typeface="Arial Rounded MT Bold" panose="020F0704030504030204" pitchFamily="34" charset="0"/>
              </a:rPr>
              <a:t>To open up to possibility</a:t>
            </a:r>
          </a:p>
          <a:p>
            <a:pPr>
              <a:buFont typeface="Arial" pitchFamily="34" charset="0"/>
              <a:buChar char="•"/>
            </a:pPr>
            <a:r>
              <a:rPr lang="en-GB" sz="2800" b="1" dirty="0" smtClean="0">
                <a:solidFill>
                  <a:srgbClr val="FFFF00"/>
                </a:solidFill>
                <a:latin typeface="Arial Rounded MT Bold" panose="020F0704030504030204" pitchFamily="34" charset="0"/>
              </a:rPr>
              <a:t>To provide security</a:t>
            </a:r>
          </a:p>
          <a:p>
            <a:pPr>
              <a:buFont typeface="Arial" pitchFamily="34" charset="0"/>
              <a:buChar char="•"/>
            </a:pPr>
            <a:r>
              <a:rPr lang="en-GB" sz="2800" b="1" dirty="0" smtClean="0">
                <a:solidFill>
                  <a:srgbClr val="92D050"/>
                </a:solidFill>
                <a:latin typeface="Arial Rounded MT Bold" panose="020F0704030504030204" pitchFamily="34" charset="0"/>
              </a:rPr>
              <a:t>To prepare for life      </a:t>
            </a:r>
            <a:r>
              <a:rPr lang="en-GB" sz="2800" b="1" dirty="0" smtClean="0">
                <a:solidFill>
                  <a:srgbClr val="92D050"/>
                </a:solidFill>
                <a:latin typeface="Comic Sans MS" pitchFamily="66" charset="0"/>
              </a:rPr>
              <a:t>             </a:t>
            </a:r>
          </a:p>
        </p:txBody>
      </p:sp>
    </p:spTree>
    <p:extLst>
      <p:ext uri="{BB962C8B-B14F-4D97-AF65-F5344CB8AC3E}">
        <p14:creationId xmlns:p14="http://schemas.microsoft.com/office/powerpoint/2010/main" val="303472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10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10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10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1000"/>
                                        <p:tgtEl>
                                          <p:spTgt spid="10">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dissolve">
                                      <p:cBhvr>
                                        <p:cTn id="19" dur="1000"/>
                                        <p:tgtEl>
                                          <p:spTgt spid="10">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dissolve">
                                      <p:cBhvr>
                                        <p:cTn id="22" dur="1000"/>
                                        <p:tgtEl>
                                          <p:spTgt spid="10">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dissolve">
                                      <p:cBhvr>
                                        <p:cTn id="25" dur="1000"/>
                                        <p:tgtEl>
                                          <p:spTgt spid="10">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0">
                                            <p:txEl>
                                              <p:pRg st="7" end="7"/>
                                            </p:txEl>
                                          </p:spTgt>
                                        </p:tgtEl>
                                        <p:attrNameLst>
                                          <p:attrName>style.visibility</p:attrName>
                                        </p:attrNameLst>
                                      </p:cBhvr>
                                      <p:to>
                                        <p:strVal val="visible"/>
                                      </p:to>
                                    </p:set>
                                    <p:animEffect transition="in" filter="dissolve">
                                      <p:cBhvr>
                                        <p:cTn id="28" dur="1000"/>
                                        <p:tgtEl>
                                          <p:spTgt spid="10">
                                            <p:txEl>
                                              <p:pRg st="7" end="7"/>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Effect transition="in" filter="dissolve">
                                      <p:cBhvr>
                                        <p:cTn id="31" dur="1000"/>
                                        <p:tgtEl>
                                          <p:spTgt spid="10">
                                            <p:txEl>
                                              <p:pRg st="8" end="8"/>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
                                            <p:txEl>
                                              <p:pRg st="9" end="9"/>
                                            </p:txEl>
                                          </p:spTgt>
                                        </p:tgtEl>
                                        <p:attrNameLst>
                                          <p:attrName>style.visibility</p:attrName>
                                        </p:attrNameLst>
                                      </p:cBhvr>
                                      <p:to>
                                        <p:strVal val="visible"/>
                                      </p:to>
                                    </p:set>
                                    <p:animEffect transition="in" filter="dissolve">
                                      <p:cBhvr>
                                        <p:cTn id="34" dur="10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C2F376-500E-4B01-A447-FE8470FC0190}"/>
              </a:ext>
            </a:extLst>
          </p:cNvPr>
          <p:cNvSpPr>
            <a:spLocks noGrp="1"/>
          </p:cNvSpPr>
          <p:nvPr>
            <p:ph type="title"/>
          </p:nvPr>
        </p:nvSpPr>
        <p:spPr/>
        <p:txBody>
          <a:bodyPr/>
          <a:lstStyle/>
          <a:p>
            <a:r>
              <a:rPr lang="en-GB" dirty="0">
                <a:latin typeface="Arial Rounded MT Bold" panose="020F0704030504030204" pitchFamily="34" charset="0"/>
              </a:rPr>
              <a:t>Our Amazing Brains</a:t>
            </a:r>
          </a:p>
        </p:txBody>
      </p:sp>
      <p:sp>
        <p:nvSpPr>
          <p:cNvPr id="3" name="Content Placeholder 2">
            <a:extLst>
              <a:ext uri="{FF2B5EF4-FFF2-40B4-BE49-F238E27FC236}">
                <a16:creationId xmlns:a16="http://schemas.microsoft.com/office/drawing/2014/main" xmlns="" id="{B21DBB59-0796-4099-9701-4DAD98308131}"/>
              </a:ext>
            </a:extLst>
          </p:cNvPr>
          <p:cNvSpPr>
            <a:spLocks noGrp="1"/>
          </p:cNvSpPr>
          <p:nvPr>
            <p:ph idx="1"/>
          </p:nvPr>
        </p:nvSpPr>
        <p:spPr/>
        <p:txBody>
          <a:bodyPr/>
          <a:lstStyle/>
          <a:p>
            <a:pPr marL="0" indent="0" algn="ctr">
              <a:spcBef>
                <a:spcPts val="0"/>
              </a:spcBef>
              <a:buNone/>
              <a:defRPr/>
            </a:pPr>
            <a:r>
              <a:rPr lang="en-GB" altLang="en-US" sz="3600" dirty="0">
                <a:latin typeface="Arial Rounded MT Bold" panose="020F0704030504030204" pitchFamily="34" charset="0"/>
                <a:cs typeface="Calibri" panose="020F0502020204030204" pitchFamily="34" charset="0"/>
              </a:rPr>
              <a:t>The Brain Is Malleable</a:t>
            </a:r>
          </a:p>
          <a:p>
            <a:pPr marL="0" indent="0" algn="ctr">
              <a:spcBef>
                <a:spcPts val="0"/>
              </a:spcBef>
              <a:buNone/>
              <a:defRPr/>
            </a:pPr>
            <a:endParaRPr lang="en-GB" altLang="en-US" sz="3600" dirty="0">
              <a:latin typeface="Arial Rounded MT Bold" panose="020F0704030504030204" pitchFamily="34" charset="0"/>
              <a:cs typeface="Calibri" panose="020F0502020204030204" pitchFamily="34" charset="0"/>
            </a:endParaRPr>
          </a:p>
          <a:p>
            <a:pPr marL="0" indent="0" algn="ctr">
              <a:spcBef>
                <a:spcPts val="0"/>
              </a:spcBef>
              <a:buNone/>
              <a:defRPr/>
            </a:pPr>
            <a:r>
              <a:rPr lang="en-GB" altLang="en-US" dirty="0">
                <a:latin typeface="Arial Rounded MT Bold" panose="020F0704030504030204" pitchFamily="34" charset="0"/>
                <a:cs typeface="Calibri" panose="020F0502020204030204" pitchFamily="34" charset="0"/>
              </a:rPr>
              <a:t>The brain is like a muscle that gets stronger and works better the more it is exercised. </a:t>
            </a:r>
          </a:p>
          <a:p>
            <a:pPr>
              <a:spcBef>
                <a:spcPts val="0"/>
              </a:spcBef>
              <a:defRPr/>
            </a:pPr>
            <a:endParaRPr lang="en-GB" altLang="en-US" dirty="0">
              <a:latin typeface="Calibri" panose="020F0502020204030204" pitchFamily="34" charset="0"/>
              <a:cs typeface="Calibri" panose="020F0502020204030204" pitchFamily="34" charset="0"/>
            </a:endParaRPr>
          </a:p>
          <a:p>
            <a:pPr>
              <a:spcBef>
                <a:spcPts val="0"/>
              </a:spcBef>
              <a:defRPr/>
            </a:pPr>
            <a:endParaRPr lang="en-GB" altLang="en-US" dirty="0">
              <a:latin typeface="BPreplay" panose="02000503000000020004" pitchFamily="50" charset="0"/>
              <a:cs typeface="Arial" panose="020B0604020202020204" pitchFamily="34" charset="0"/>
            </a:endParaRPr>
          </a:p>
          <a:p>
            <a:pPr>
              <a:spcBef>
                <a:spcPts val="0"/>
              </a:spcBef>
              <a:defRPr/>
            </a:pPr>
            <a:endParaRPr lang="en-GB" altLang="en-US" dirty="0">
              <a:latin typeface="BPreplay" panose="02000503000000020004" pitchFamily="50" charset="0"/>
              <a:cs typeface="Arial" panose="020B0604020202020204" pitchFamily="34" charset="0"/>
            </a:endParaRPr>
          </a:p>
          <a:p>
            <a:pPr>
              <a:spcBef>
                <a:spcPts val="0"/>
              </a:spcBef>
              <a:defRPr/>
            </a:pPr>
            <a:endParaRPr lang="en-GB" altLang="en-US" dirty="0">
              <a:latin typeface="BPreplay" panose="02000503000000020004" pitchFamily="50" charset="0"/>
              <a:cs typeface="Arial" panose="020B0604020202020204" pitchFamily="34" charset="0"/>
            </a:endParaRPr>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4221088"/>
            <a:ext cx="4211960" cy="2198643"/>
          </a:xfrm>
          <a:prstGeom prst="rect">
            <a:avLst/>
          </a:prstGeom>
        </p:spPr>
      </p:pic>
    </p:spTree>
    <p:extLst>
      <p:ext uri="{BB962C8B-B14F-4D97-AF65-F5344CB8AC3E}">
        <p14:creationId xmlns:p14="http://schemas.microsoft.com/office/powerpoint/2010/main" val="863961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0EC7B0-4A71-417E-B0F8-8AC72318BC42}"/>
              </a:ext>
            </a:extLst>
          </p:cNvPr>
          <p:cNvSpPr>
            <a:spLocks noGrp="1"/>
          </p:cNvSpPr>
          <p:nvPr>
            <p:ph type="title"/>
          </p:nvPr>
        </p:nvSpPr>
        <p:spPr/>
        <p:txBody>
          <a:bodyPr>
            <a:normAutofit fontScale="90000"/>
          </a:bodyPr>
          <a:lstStyle/>
          <a:p>
            <a:r>
              <a:rPr lang="en-GB" dirty="0">
                <a:latin typeface="Arial Rounded MT Bold" panose="020F0704030504030204" pitchFamily="34" charset="0"/>
              </a:rPr>
              <a:t>Making new </a:t>
            </a:r>
            <a:r>
              <a:rPr lang="en-GB" dirty="0" smtClean="0">
                <a:latin typeface="Arial Rounded MT Bold" panose="020F0704030504030204" pitchFamily="34" charset="0"/>
              </a:rPr>
              <a:t>neural pathways….</a:t>
            </a:r>
            <a:endParaRPr lang="en-GB" dirty="0">
              <a:latin typeface="Arial Rounded MT Bold" panose="020F070403050403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531136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latin typeface="Arial Rounded MT Bold" panose="020F0704030504030204" pitchFamily="34" charset="0"/>
              </a:rPr>
              <a:t/>
            </a:r>
            <a:br>
              <a:rPr lang="en-GB" dirty="0" smtClean="0">
                <a:latin typeface="Arial Rounded MT Bold" panose="020F0704030504030204" pitchFamily="34" charset="0"/>
              </a:rPr>
            </a:br>
            <a:r>
              <a:rPr lang="en-GB" dirty="0" smtClean="0">
                <a:latin typeface="Arial Rounded MT Bold" panose="020F0704030504030204" pitchFamily="34" charset="0"/>
              </a:rPr>
              <a:t>The more we tread the same path the easier the path is to follow – you become smarter!</a:t>
            </a:r>
            <a:endParaRPr lang="en-GB" dirty="0">
              <a:latin typeface="Arial Rounded MT Bold" panose="020F070403050403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2276872"/>
            <a:ext cx="7238167" cy="4063929"/>
          </a:xfrm>
        </p:spPr>
      </p:pic>
    </p:spTree>
    <p:extLst>
      <p:ext uri="{BB962C8B-B14F-4D97-AF65-F5344CB8AC3E}">
        <p14:creationId xmlns:p14="http://schemas.microsoft.com/office/powerpoint/2010/main" val="4801038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AAB88-65F4-4355-A3C3-1D5B66F8466D}"/>
              </a:ext>
            </a:extLst>
          </p:cNvPr>
          <p:cNvSpPr>
            <a:spLocks noGrp="1"/>
          </p:cNvSpPr>
          <p:nvPr>
            <p:ph type="title"/>
          </p:nvPr>
        </p:nvSpPr>
        <p:spPr/>
        <p:txBody>
          <a:bodyPr>
            <a:normAutofit fontScale="90000"/>
          </a:bodyPr>
          <a:lstStyle/>
          <a:p>
            <a:r>
              <a:rPr lang="en-GB" dirty="0">
                <a:latin typeface="Arial Rounded MT Bold" panose="020F0704030504030204" pitchFamily="34" charset="0"/>
              </a:rPr>
              <a:t>Growth Mindset in Action at John Hampden</a:t>
            </a:r>
          </a:p>
        </p:txBody>
      </p:sp>
      <p:sp>
        <p:nvSpPr>
          <p:cNvPr id="3" name="Content Placeholder 2">
            <a:extLst>
              <a:ext uri="{FF2B5EF4-FFF2-40B4-BE49-F238E27FC236}">
                <a16:creationId xmlns:a16="http://schemas.microsoft.com/office/drawing/2014/main" xmlns="" id="{4ABB5DFE-D8D2-42D9-A645-6716D41E21E9}"/>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1796066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291"/>
            <a:ext cx="7772400" cy="1143007"/>
          </a:xfrm>
        </p:spPr>
        <p:txBody>
          <a:bodyPr>
            <a:normAutofit fontScale="90000"/>
          </a:bodyPr>
          <a:lstStyle/>
          <a:p>
            <a:r>
              <a:rPr lang="en-GB" b="1" dirty="0">
                <a:latin typeface="Bradley Hand ITC" pitchFamily="66" charset="0"/>
              </a:rPr>
              <a:t>Growth Mindset In The </a:t>
            </a:r>
            <a:br>
              <a:rPr lang="en-GB" b="1" dirty="0">
                <a:latin typeface="Bradley Hand ITC" pitchFamily="66" charset="0"/>
              </a:rPr>
            </a:br>
            <a:r>
              <a:rPr lang="en-GB" b="1" dirty="0">
                <a:latin typeface="Bradley Hand ITC" pitchFamily="66" charset="0"/>
              </a:rPr>
              <a:t>Foundation Stage</a:t>
            </a:r>
            <a:endParaRPr lang="en-GB" dirty="0"/>
          </a:p>
        </p:txBody>
      </p:sp>
      <p:sp>
        <p:nvSpPr>
          <p:cNvPr id="3" name="Subtitle 2"/>
          <p:cNvSpPr>
            <a:spLocks noGrp="1"/>
          </p:cNvSpPr>
          <p:nvPr>
            <p:ph type="subTitle" idx="1"/>
          </p:nvPr>
        </p:nvSpPr>
        <p:spPr>
          <a:xfrm>
            <a:off x="285720" y="2214554"/>
            <a:ext cx="8715436" cy="4067188"/>
          </a:xfrm>
          <a:solidFill>
            <a:schemeClr val="tx1"/>
          </a:solidFill>
        </p:spPr>
        <p:txBody>
          <a:bodyPr>
            <a:normAutofit/>
          </a:bodyPr>
          <a:lstStyle/>
          <a:p>
            <a:r>
              <a:rPr lang="en-GB" b="1" dirty="0">
                <a:solidFill>
                  <a:srgbClr val="002060"/>
                </a:solidFill>
                <a:latin typeface="Bradley Hand ITC" pitchFamily="66" charset="0"/>
              </a:rPr>
              <a:t>Language – choosing words carefully</a:t>
            </a:r>
          </a:p>
          <a:p>
            <a:r>
              <a:rPr lang="en-GB" b="1" dirty="0">
                <a:solidFill>
                  <a:srgbClr val="002060"/>
                </a:solidFill>
                <a:latin typeface="Bradley Hand ITC" pitchFamily="66" charset="0"/>
              </a:rPr>
              <a:t>Learning about the Brain</a:t>
            </a:r>
          </a:p>
          <a:p>
            <a:r>
              <a:rPr lang="en-GB" b="1" dirty="0">
                <a:solidFill>
                  <a:srgbClr val="002060"/>
                </a:solidFill>
                <a:latin typeface="Bradley Hand ITC" pitchFamily="66" charset="0"/>
              </a:rPr>
              <a:t>Super Learning Powers</a:t>
            </a:r>
          </a:p>
          <a:p>
            <a:r>
              <a:rPr lang="en-GB" b="1" dirty="0">
                <a:solidFill>
                  <a:srgbClr val="002060"/>
                </a:solidFill>
                <a:latin typeface="Bradley Hand ITC" pitchFamily="66" charset="0"/>
              </a:rPr>
              <a:t>Celebrating </a:t>
            </a:r>
            <a:r>
              <a:rPr lang="en-GB" b="1" dirty="0" smtClean="0">
                <a:solidFill>
                  <a:srgbClr val="002060"/>
                </a:solidFill>
                <a:latin typeface="Bradley Hand ITC" pitchFamily="66" charset="0"/>
              </a:rPr>
              <a:t>Effort</a:t>
            </a:r>
            <a:endParaRPr lang="en-GB" b="1" dirty="0">
              <a:solidFill>
                <a:srgbClr val="002060"/>
              </a:solidFill>
              <a:latin typeface="Bradley Hand ITC" pitchFamily="66" charset="0"/>
            </a:endParaRPr>
          </a:p>
          <a:p>
            <a:r>
              <a:rPr lang="en-GB" b="1" dirty="0">
                <a:solidFill>
                  <a:srgbClr val="002060"/>
                </a:solidFill>
                <a:latin typeface="Bradley Hand ITC" pitchFamily="66" charset="0"/>
              </a:rPr>
              <a:t>Skills based learning and opportunities to apply learning</a:t>
            </a:r>
          </a:p>
          <a:p>
            <a:r>
              <a:rPr lang="en-GB" b="1" dirty="0">
                <a:solidFill>
                  <a:srgbClr val="002060"/>
                </a:solidFill>
                <a:latin typeface="Bradley Hand ITC" pitchFamily="66" charset="0"/>
              </a:rPr>
              <a:t>Open ended opportunities – no one right way</a:t>
            </a:r>
          </a:p>
          <a:p>
            <a:endParaRPr lang="en-GB" b="1" dirty="0">
              <a:solidFill>
                <a:srgbClr val="002060"/>
              </a:solidFill>
              <a:latin typeface="Bradley Hand ITC" pitchFamily="66" charset="0"/>
            </a:endParaRPr>
          </a:p>
        </p:txBody>
      </p:sp>
      <p:graphicFrame>
        <p:nvGraphicFramePr>
          <p:cNvPr id="5" name="Table 4"/>
          <p:cNvGraphicFramePr>
            <a:graphicFrameLocks noGrp="1"/>
          </p:cNvGraphicFramePr>
          <p:nvPr/>
        </p:nvGraphicFramePr>
        <p:xfrm>
          <a:off x="0" y="1571612"/>
          <a:ext cx="9501220" cy="243840"/>
        </p:xfrm>
        <a:graphic>
          <a:graphicData uri="http://schemas.openxmlformats.org/drawingml/2006/table">
            <a:tbl>
              <a:tblPr firstRow="1" bandRow="1">
                <a:tableStyleId>{5C22544A-7EE6-4342-B048-85BDC9FD1C3A}</a:tableStyleId>
              </a:tblPr>
              <a:tblGrid>
                <a:gridCol w="357158">
                  <a:extLst>
                    <a:ext uri="{9D8B030D-6E8A-4147-A177-3AD203B41FA5}">
                      <a16:colId xmlns:a16="http://schemas.microsoft.com/office/drawing/2014/main" xmlns="" val="20000"/>
                    </a:ext>
                  </a:extLst>
                </a:gridCol>
                <a:gridCol w="346637">
                  <a:extLst>
                    <a:ext uri="{9D8B030D-6E8A-4147-A177-3AD203B41FA5}">
                      <a16:colId xmlns:a16="http://schemas.microsoft.com/office/drawing/2014/main" xmlns="" val="20001"/>
                    </a:ext>
                  </a:extLst>
                </a:gridCol>
                <a:gridCol w="351897">
                  <a:extLst>
                    <a:ext uri="{9D8B030D-6E8A-4147-A177-3AD203B41FA5}">
                      <a16:colId xmlns:a16="http://schemas.microsoft.com/office/drawing/2014/main" xmlns="" val="20002"/>
                    </a:ext>
                  </a:extLst>
                </a:gridCol>
                <a:gridCol w="351897">
                  <a:extLst>
                    <a:ext uri="{9D8B030D-6E8A-4147-A177-3AD203B41FA5}">
                      <a16:colId xmlns:a16="http://schemas.microsoft.com/office/drawing/2014/main" xmlns="" val="20003"/>
                    </a:ext>
                  </a:extLst>
                </a:gridCol>
                <a:gridCol w="351897">
                  <a:extLst>
                    <a:ext uri="{9D8B030D-6E8A-4147-A177-3AD203B41FA5}">
                      <a16:colId xmlns:a16="http://schemas.microsoft.com/office/drawing/2014/main" xmlns="" val="20004"/>
                    </a:ext>
                  </a:extLst>
                </a:gridCol>
                <a:gridCol w="351897">
                  <a:extLst>
                    <a:ext uri="{9D8B030D-6E8A-4147-A177-3AD203B41FA5}">
                      <a16:colId xmlns:a16="http://schemas.microsoft.com/office/drawing/2014/main" xmlns="" val="20005"/>
                    </a:ext>
                  </a:extLst>
                </a:gridCol>
                <a:gridCol w="351897">
                  <a:extLst>
                    <a:ext uri="{9D8B030D-6E8A-4147-A177-3AD203B41FA5}">
                      <a16:colId xmlns:a16="http://schemas.microsoft.com/office/drawing/2014/main" xmlns="" val="20006"/>
                    </a:ext>
                  </a:extLst>
                </a:gridCol>
                <a:gridCol w="351897">
                  <a:extLst>
                    <a:ext uri="{9D8B030D-6E8A-4147-A177-3AD203B41FA5}">
                      <a16:colId xmlns:a16="http://schemas.microsoft.com/office/drawing/2014/main" xmlns="" val="20007"/>
                    </a:ext>
                  </a:extLst>
                </a:gridCol>
                <a:gridCol w="351897">
                  <a:extLst>
                    <a:ext uri="{9D8B030D-6E8A-4147-A177-3AD203B41FA5}">
                      <a16:colId xmlns:a16="http://schemas.microsoft.com/office/drawing/2014/main" xmlns="" val="20008"/>
                    </a:ext>
                  </a:extLst>
                </a:gridCol>
                <a:gridCol w="351897">
                  <a:extLst>
                    <a:ext uri="{9D8B030D-6E8A-4147-A177-3AD203B41FA5}">
                      <a16:colId xmlns:a16="http://schemas.microsoft.com/office/drawing/2014/main" xmlns="" val="20009"/>
                    </a:ext>
                  </a:extLst>
                </a:gridCol>
                <a:gridCol w="351897">
                  <a:extLst>
                    <a:ext uri="{9D8B030D-6E8A-4147-A177-3AD203B41FA5}">
                      <a16:colId xmlns:a16="http://schemas.microsoft.com/office/drawing/2014/main" xmlns="" val="20010"/>
                    </a:ext>
                  </a:extLst>
                </a:gridCol>
                <a:gridCol w="351897">
                  <a:extLst>
                    <a:ext uri="{9D8B030D-6E8A-4147-A177-3AD203B41FA5}">
                      <a16:colId xmlns:a16="http://schemas.microsoft.com/office/drawing/2014/main" xmlns="" val="20011"/>
                    </a:ext>
                  </a:extLst>
                </a:gridCol>
                <a:gridCol w="351897">
                  <a:extLst>
                    <a:ext uri="{9D8B030D-6E8A-4147-A177-3AD203B41FA5}">
                      <a16:colId xmlns:a16="http://schemas.microsoft.com/office/drawing/2014/main" xmlns="" val="20012"/>
                    </a:ext>
                  </a:extLst>
                </a:gridCol>
                <a:gridCol w="351897">
                  <a:extLst>
                    <a:ext uri="{9D8B030D-6E8A-4147-A177-3AD203B41FA5}">
                      <a16:colId xmlns:a16="http://schemas.microsoft.com/office/drawing/2014/main" xmlns="" val="20013"/>
                    </a:ext>
                  </a:extLst>
                </a:gridCol>
                <a:gridCol w="351897">
                  <a:extLst>
                    <a:ext uri="{9D8B030D-6E8A-4147-A177-3AD203B41FA5}">
                      <a16:colId xmlns:a16="http://schemas.microsoft.com/office/drawing/2014/main" xmlns="" val="20014"/>
                    </a:ext>
                  </a:extLst>
                </a:gridCol>
                <a:gridCol w="351897">
                  <a:extLst>
                    <a:ext uri="{9D8B030D-6E8A-4147-A177-3AD203B41FA5}">
                      <a16:colId xmlns:a16="http://schemas.microsoft.com/office/drawing/2014/main" xmlns="" val="20015"/>
                    </a:ext>
                  </a:extLst>
                </a:gridCol>
                <a:gridCol w="351897">
                  <a:extLst>
                    <a:ext uri="{9D8B030D-6E8A-4147-A177-3AD203B41FA5}">
                      <a16:colId xmlns:a16="http://schemas.microsoft.com/office/drawing/2014/main" xmlns="" val="20016"/>
                    </a:ext>
                  </a:extLst>
                </a:gridCol>
                <a:gridCol w="351897">
                  <a:extLst>
                    <a:ext uri="{9D8B030D-6E8A-4147-A177-3AD203B41FA5}">
                      <a16:colId xmlns:a16="http://schemas.microsoft.com/office/drawing/2014/main" xmlns="" val="20017"/>
                    </a:ext>
                  </a:extLst>
                </a:gridCol>
                <a:gridCol w="351897">
                  <a:extLst>
                    <a:ext uri="{9D8B030D-6E8A-4147-A177-3AD203B41FA5}">
                      <a16:colId xmlns:a16="http://schemas.microsoft.com/office/drawing/2014/main" xmlns="" val="20018"/>
                    </a:ext>
                  </a:extLst>
                </a:gridCol>
                <a:gridCol w="351897">
                  <a:extLst>
                    <a:ext uri="{9D8B030D-6E8A-4147-A177-3AD203B41FA5}">
                      <a16:colId xmlns:a16="http://schemas.microsoft.com/office/drawing/2014/main" xmlns="" val="20019"/>
                    </a:ext>
                  </a:extLst>
                </a:gridCol>
                <a:gridCol w="351897">
                  <a:extLst>
                    <a:ext uri="{9D8B030D-6E8A-4147-A177-3AD203B41FA5}">
                      <a16:colId xmlns:a16="http://schemas.microsoft.com/office/drawing/2014/main" xmlns="" val="20020"/>
                    </a:ext>
                  </a:extLst>
                </a:gridCol>
                <a:gridCol w="351897">
                  <a:extLst>
                    <a:ext uri="{9D8B030D-6E8A-4147-A177-3AD203B41FA5}">
                      <a16:colId xmlns:a16="http://schemas.microsoft.com/office/drawing/2014/main" xmlns="" val="20021"/>
                    </a:ext>
                  </a:extLst>
                </a:gridCol>
                <a:gridCol w="351897">
                  <a:extLst>
                    <a:ext uri="{9D8B030D-6E8A-4147-A177-3AD203B41FA5}">
                      <a16:colId xmlns:a16="http://schemas.microsoft.com/office/drawing/2014/main" xmlns="" val="20022"/>
                    </a:ext>
                  </a:extLst>
                </a:gridCol>
                <a:gridCol w="351897">
                  <a:extLst>
                    <a:ext uri="{9D8B030D-6E8A-4147-A177-3AD203B41FA5}">
                      <a16:colId xmlns:a16="http://schemas.microsoft.com/office/drawing/2014/main" xmlns="" val="20023"/>
                    </a:ext>
                  </a:extLst>
                </a:gridCol>
                <a:gridCol w="269875">
                  <a:extLst>
                    <a:ext uri="{9D8B030D-6E8A-4147-A177-3AD203B41FA5}">
                      <a16:colId xmlns:a16="http://schemas.microsoft.com/office/drawing/2014/main" xmlns="" val="20024"/>
                    </a:ext>
                  </a:extLst>
                </a:gridCol>
                <a:gridCol w="285752">
                  <a:extLst>
                    <a:ext uri="{9D8B030D-6E8A-4147-A177-3AD203B41FA5}">
                      <a16:colId xmlns:a16="http://schemas.microsoft.com/office/drawing/2014/main" xmlns="" val="20025"/>
                    </a:ext>
                  </a:extLst>
                </a:gridCol>
                <a:gridCol w="500064">
                  <a:extLst>
                    <a:ext uri="{9D8B030D-6E8A-4147-A177-3AD203B41FA5}">
                      <a16:colId xmlns:a16="http://schemas.microsoft.com/office/drawing/2014/main" xmlns="" val="20026"/>
                    </a:ext>
                  </a:extLst>
                </a:gridCol>
              </a:tblGrid>
              <a:tr h="21431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extLst>
                  <a:ext uri="{0D108BD9-81ED-4DB2-BD59-A6C34878D82A}">
                    <a16:rowId xmlns:a16="http://schemas.microsoft.com/office/drawing/2014/main" xmlns="" val="10000"/>
                  </a:ext>
                </a:extLst>
              </a:tr>
            </a:tbl>
          </a:graphicData>
        </a:graphic>
      </p:graphicFrame>
      <p:pic>
        <p:nvPicPr>
          <p:cNvPr id="9" name="Picture 8" descr="School Logo.JPG"/>
          <p:cNvPicPr>
            <a:picLocks noChangeAspect="1"/>
          </p:cNvPicPr>
          <p:nvPr/>
        </p:nvPicPr>
        <p:blipFill>
          <a:blip r:embed="rId2" cstate="print"/>
          <a:stretch>
            <a:fillRect/>
          </a:stretch>
        </p:blipFill>
        <p:spPr>
          <a:xfrm>
            <a:off x="685800" y="3521576"/>
            <a:ext cx="1261944" cy="886783"/>
          </a:xfrm>
          <a:prstGeom prst="rect">
            <a:avLst/>
          </a:prstGeom>
        </p:spPr>
      </p:pic>
      <p:pic>
        <p:nvPicPr>
          <p:cNvPr id="4" name="Picture 3">
            <a:extLst>
              <a:ext uri="{FF2B5EF4-FFF2-40B4-BE49-F238E27FC236}">
                <a16:creationId xmlns:a16="http://schemas.microsoft.com/office/drawing/2014/main" xmlns="" id="{186504DE-AF40-4835-B5F2-C83CF06BE04F}"/>
              </a:ext>
            </a:extLst>
          </p:cNvPr>
          <p:cNvPicPr>
            <a:picLocks noChangeAspect="1"/>
          </p:cNvPicPr>
          <p:nvPr/>
        </p:nvPicPr>
        <p:blipFill>
          <a:blip r:embed="rId3"/>
          <a:stretch>
            <a:fillRect/>
          </a:stretch>
        </p:blipFill>
        <p:spPr>
          <a:xfrm>
            <a:off x="7196219" y="3501008"/>
            <a:ext cx="1261981" cy="890093"/>
          </a:xfrm>
          <a:prstGeom prst="rect">
            <a:avLst/>
          </a:prstGeom>
        </p:spPr>
      </p:pic>
    </p:spTree>
    <p:extLst>
      <p:ext uri="{BB962C8B-B14F-4D97-AF65-F5344CB8AC3E}">
        <p14:creationId xmlns:p14="http://schemas.microsoft.com/office/powerpoint/2010/main" val="4011018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96974"/>
          </a:xfrm>
          <a:solidFill>
            <a:schemeClr val="tx1"/>
          </a:solidFill>
        </p:spPr>
        <p:txBody>
          <a:bodyPr>
            <a:normAutofit/>
          </a:bodyPr>
          <a:lstStyle/>
          <a:p>
            <a:pPr algn="l"/>
            <a:r>
              <a:rPr lang="en-GB" b="1" dirty="0">
                <a:solidFill>
                  <a:srgbClr val="002060"/>
                </a:solidFill>
                <a:latin typeface="Bradley Hand ITC" panose="03070402050302030203" pitchFamily="66" charset="0"/>
              </a:rPr>
              <a:t>Language </a:t>
            </a:r>
          </a:p>
        </p:txBody>
      </p:sp>
      <p:sp>
        <p:nvSpPr>
          <p:cNvPr id="3" name="Content Placeholder 2"/>
          <p:cNvSpPr>
            <a:spLocks noGrp="1"/>
          </p:cNvSpPr>
          <p:nvPr>
            <p:ph idx="1"/>
          </p:nvPr>
        </p:nvSpPr>
        <p:spPr>
          <a:xfrm>
            <a:off x="557242" y="1928802"/>
            <a:ext cx="8229600" cy="4429156"/>
          </a:xfrm>
        </p:spPr>
        <p:txBody>
          <a:bodyPr>
            <a:normAutofit/>
          </a:bodyPr>
          <a:lstStyle/>
          <a:p>
            <a:r>
              <a:rPr lang="en-GB" dirty="0">
                <a:latin typeface="Bradley Hand ITC" pitchFamily="66" charset="0"/>
              </a:rPr>
              <a:t>Becoming aware of what we say and the words we use and the impact this can have on our children</a:t>
            </a:r>
          </a:p>
          <a:p>
            <a:r>
              <a:rPr lang="en-GB" dirty="0">
                <a:latin typeface="Bradley Hand ITC" pitchFamily="66" charset="0"/>
              </a:rPr>
              <a:t>Even very young children quickly pick up on our views and opinions</a:t>
            </a:r>
          </a:p>
          <a:p>
            <a:r>
              <a:rPr lang="en-GB" dirty="0">
                <a:latin typeface="Bradley Hand ITC" pitchFamily="66" charset="0"/>
              </a:rPr>
              <a:t>Children react in different ways to what they hear</a:t>
            </a:r>
          </a:p>
          <a:p>
            <a:r>
              <a:rPr lang="en-GB" dirty="0">
                <a:latin typeface="Bradley Hand ITC" pitchFamily="66" charset="0"/>
              </a:rPr>
              <a:t>Self fulfilled prophecy</a:t>
            </a:r>
          </a:p>
        </p:txBody>
      </p:sp>
      <p:graphicFrame>
        <p:nvGraphicFramePr>
          <p:cNvPr id="4" name="Table 3"/>
          <p:cNvGraphicFramePr>
            <a:graphicFrameLocks noGrp="1"/>
          </p:cNvGraphicFramePr>
          <p:nvPr/>
        </p:nvGraphicFramePr>
        <p:xfrm>
          <a:off x="1" y="1684962"/>
          <a:ext cx="9144009" cy="243840"/>
        </p:xfrm>
        <a:graphic>
          <a:graphicData uri="http://schemas.openxmlformats.org/drawingml/2006/table">
            <a:tbl>
              <a:tblPr firstRow="1" bandRow="1">
                <a:tableStyleId>{5C22544A-7EE6-4342-B048-85BDC9FD1C3A}</a:tableStyleId>
              </a:tblPr>
              <a:tblGrid>
                <a:gridCol w="357157">
                  <a:extLst>
                    <a:ext uri="{9D8B030D-6E8A-4147-A177-3AD203B41FA5}">
                      <a16:colId xmlns:a16="http://schemas.microsoft.com/office/drawing/2014/main" xmlns="" val="20000"/>
                    </a:ext>
                  </a:extLst>
                </a:gridCol>
                <a:gridCol w="320177">
                  <a:extLst>
                    <a:ext uri="{9D8B030D-6E8A-4147-A177-3AD203B41FA5}">
                      <a16:colId xmlns:a16="http://schemas.microsoft.com/office/drawing/2014/main" xmlns="" val="20001"/>
                    </a:ext>
                  </a:extLst>
                </a:gridCol>
                <a:gridCol w="338667">
                  <a:extLst>
                    <a:ext uri="{9D8B030D-6E8A-4147-A177-3AD203B41FA5}">
                      <a16:colId xmlns:a16="http://schemas.microsoft.com/office/drawing/2014/main" xmlns="" val="20002"/>
                    </a:ext>
                  </a:extLst>
                </a:gridCol>
                <a:gridCol w="338667">
                  <a:extLst>
                    <a:ext uri="{9D8B030D-6E8A-4147-A177-3AD203B41FA5}">
                      <a16:colId xmlns:a16="http://schemas.microsoft.com/office/drawing/2014/main" xmlns="" val="20003"/>
                    </a:ext>
                  </a:extLst>
                </a:gridCol>
                <a:gridCol w="338667">
                  <a:extLst>
                    <a:ext uri="{9D8B030D-6E8A-4147-A177-3AD203B41FA5}">
                      <a16:colId xmlns:a16="http://schemas.microsoft.com/office/drawing/2014/main" xmlns="" val="20004"/>
                    </a:ext>
                  </a:extLst>
                </a:gridCol>
                <a:gridCol w="338667">
                  <a:extLst>
                    <a:ext uri="{9D8B030D-6E8A-4147-A177-3AD203B41FA5}">
                      <a16:colId xmlns:a16="http://schemas.microsoft.com/office/drawing/2014/main" xmlns="" val="20005"/>
                    </a:ext>
                  </a:extLst>
                </a:gridCol>
                <a:gridCol w="338667">
                  <a:extLst>
                    <a:ext uri="{9D8B030D-6E8A-4147-A177-3AD203B41FA5}">
                      <a16:colId xmlns:a16="http://schemas.microsoft.com/office/drawing/2014/main" xmlns="" val="20006"/>
                    </a:ext>
                  </a:extLst>
                </a:gridCol>
                <a:gridCol w="338667">
                  <a:extLst>
                    <a:ext uri="{9D8B030D-6E8A-4147-A177-3AD203B41FA5}">
                      <a16:colId xmlns:a16="http://schemas.microsoft.com/office/drawing/2014/main" xmlns="" val="20007"/>
                    </a:ext>
                  </a:extLst>
                </a:gridCol>
                <a:gridCol w="338667">
                  <a:extLst>
                    <a:ext uri="{9D8B030D-6E8A-4147-A177-3AD203B41FA5}">
                      <a16:colId xmlns:a16="http://schemas.microsoft.com/office/drawing/2014/main" xmlns="" val="20008"/>
                    </a:ext>
                  </a:extLst>
                </a:gridCol>
                <a:gridCol w="338667">
                  <a:extLst>
                    <a:ext uri="{9D8B030D-6E8A-4147-A177-3AD203B41FA5}">
                      <a16:colId xmlns:a16="http://schemas.microsoft.com/office/drawing/2014/main" xmlns="" val="20009"/>
                    </a:ext>
                  </a:extLst>
                </a:gridCol>
                <a:gridCol w="338667">
                  <a:extLst>
                    <a:ext uri="{9D8B030D-6E8A-4147-A177-3AD203B41FA5}">
                      <a16:colId xmlns:a16="http://schemas.microsoft.com/office/drawing/2014/main" xmlns="" val="20010"/>
                    </a:ext>
                  </a:extLst>
                </a:gridCol>
                <a:gridCol w="338667">
                  <a:extLst>
                    <a:ext uri="{9D8B030D-6E8A-4147-A177-3AD203B41FA5}">
                      <a16:colId xmlns:a16="http://schemas.microsoft.com/office/drawing/2014/main" xmlns="" val="20011"/>
                    </a:ext>
                  </a:extLst>
                </a:gridCol>
                <a:gridCol w="338667">
                  <a:extLst>
                    <a:ext uri="{9D8B030D-6E8A-4147-A177-3AD203B41FA5}">
                      <a16:colId xmlns:a16="http://schemas.microsoft.com/office/drawing/2014/main" xmlns="" val="20012"/>
                    </a:ext>
                  </a:extLst>
                </a:gridCol>
                <a:gridCol w="338667">
                  <a:extLst>
                    <a:ext uri="{9D8B030D-6E8A-4147-A177-3AD203B41FA5}">
                      <a16:colId xmlns:a16="http://schemas.microsoft.com/office/drawing/2014/main" xmlns="" val="20013"/>
                    </a:ext>
                  </a:extLst>
                </a:gridCol>
                <a:gridCol w="338667">
                  <a:extLst>
                    <a:ext uri="{9D8B030D-6E8A-4147-A177-3AD203B41FA5}">
                      <a16:colId xmlns:a16="http://schemas.microsoft.com/office/drawing/2014/main" xmlns="" val="20014"/>
                    </a:ext>
                  </a:extLst>
                </a:gridCol>
                <a:gridCol w="338667">
                  <a:extLst>
                    <a:ext uri="{9D8B030D-6E8A-4147-A177-3AD203B41FA5}">
                      <a16:colId xmlns:a16="http://schemas.microsoft.com/office/drawing/2014/main" xmlns="" val="20015"/>
                    </a:ext>
                  </a:extLst>
                </a:gridCol>
                <a:gridCol w="338667">
                  <a:extLst>
                    <a:ext uri="{9D8B030D-6E8A-4147-A177-3AD203B41FA5}">
                      <a16:colId xmlns:a16="http://schemas.microsoft.com/office/drawing/2014/main" xmlns="" val="20016"/>
                    </a:ext>
                  </a:extLst>
                </a:gridCol>
                <a:gridCol w="338667">
                  <a:extLst>
                    <a:ext uri="{9D8B030D-6E8A-4147-A177-3AD203B41FA5}">
                      <a16:colId xmlns:a16="http://schemas.microsoft.com/office/drawing/2014/main" xmlns="" val="20017"/>
                    </a:ext>
                  </a:extLst>
                </a:gridCol>
                <a:gridCol w="338667">
                  <a:extLst>
                    <a:ext uri="{9D8B030D-6E8A-4147-A177-3AD203B41FA5}">
                      <a16:colId xmlns:a16="http://schemas.microsoft.com/office/drawing/2014/main" xmlns="" val="20018"/>
                    </a:ext>
                  </a:extLst>
                </a:gridCol>
                <a:gridCol w="338667">
                  <a:extLst>
                    <a:ext uri="{9D8B030D-6E8A-4147-A177-3AD203B41FA5}">
                      <a16:colId xmlns:a16="http://schemas.microsoft.com/office/drawing/2014/main" xmlns="" val="20019"/>
                    </a:ext>
                  </a:extLst>
                </a:gridCol>
                <a:gridCol w="338667">
                  <a:extLst>
                    <a:ext uri="{9D8B030D-6E8A-4147-A177-3AD203B41FA5}">
                      <a16:colId xmlns:a16="http://schemas.microsoft.com/office/drawing/2014/main" xmlns="" val="20020"/>
                    </a:ext>
                  </a:extLst>
                </a:gridCol>
                <a:gridCol w="338667">
                  <a:extLst>
                    <a:ext uri="{9D8B030D-6E8A-4147-A177-3AD203B41FA5}">
                      <a16:colId xmlns:a16="http://schemas.microsoft.com/office/drawing/2014/main" xmlns="" val="20021"/>
                    </a:ext>
                  </a:extLst>
                </a:gridCol>
                <a:gridCol w="338667">
                  <a:extLst>
                    <a:ext uri="{9D8B030D-6E8A-4147-A177-3AD203B41FA5}">
                      <a16:colId xmlns:a16="http://schemas.microsoft.com/office/drawing/2014/main" xmlns="" val="20022"/>
                    </a:ext>
                  </a:extLst>
                </a:gridCol>
                <a:gridCol w="338667">
                  <a:extLst>
                    <a:ext uri="{9D8B030D-6E8A-4147-A177-3AD203B41FA5}">
                      <a16:colId xmlns:a16="http://schemas.microsoft.com/office/drawing/2014/main" xmlns="" val="20023"/>
                    </a:ext>
                  </a:extLst>
                </a:gridCol>
                <a:gridCol w="338667">
                  <a:extLst>
                    <a:ext uri="{9D8B030D-6E8A-4147-A177-3AD203B41FA5}">
                      <a16:colId xmlns:a16="http://schemas.microsoft.com/office/drawing/2014/main" xmlns="" val="20024"/>
                    </a:ext>
                  </a:extLst>
                </a:gridCol>
                <a:gridCol w="338667">
                  <a:extLst>
                    <a:ext uri="{9D8B030D-6E8A-4147-A177-3AD203B41FA5}">
                      <a16:colId xmlns:a16="http://schemas.microsoft.com/office/drawing/2014/main" xmlns="" val="20025"/>
                    </a:ext>
                  </a:extLst>
                </a:gridCol>
                <a:gridCol w="338667">
                  <a:extLst>
                    <a:ext uri="{9D8B030D-6E8A-4147-A177-3AD203B41FA5}">
                      <a16:colId xmlns:a16="http://schemas.microsoft.com/office/drawing/2014/main" xmlns="" val="20026"/>
                    </a:ext>
                  </a:extLst>
                </a:gridCol>
              </a:tblGrid>
              <a:tr h="22288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extLst>
                  <a:ext uri="{0D108BD9-81ED-4DB2-BD59-A6C34878D82A}">
                    <a16:rowId xmlns:a16="http://schemas.microsoft.com/office/drawing/2014/main" xmlns="" val="10000"/>
                  </a:ext>
                </a:extLst>
              </a:tr>
            </a:tbl>
          </a:graphicData>
        </a:graphic>
      </p:graphicFrame>
      <p:pic>
        <p:nvPicPr>
          <p:cNvPr id="5" name="Picture 4" descr="School Logo.JPG"/>
          <p:cNvPicPr>
            <a:picLocks noChangeAspect="1"/>
          </p:cNvPicPr>
          <p:nvPr/>
        </p:nvPicPr>
        <p:blipFill>
          <a:blip r:embed="rId2" cstate="print"/>
          <a:stretch>
            <a:fillRect/>
          </a:stretch>
        </p:blipFill>
        <p:spPr>
          <a:xfrm>
            <a:off x="7072330" y="357166"/>
            <a:ext cx="1371038" cy="963444"/>
          </a:xfrm>
          <a:prstGeom prst="rect">
            <a:avLst/>
          </a:prstGeom>
        </p:spPr>
      </p:pic>
    </p:spTree>
    <p:extLst>
      <p:ext uri="{BB962C8B-B14F-4D97-AF65-F5344CB8AC3E}">
        <p14:creationId xmlns:p14="http://schemas.microsoft.com/office/powerpoint/2010/main" val="38342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291"/>
            <a:ext cx="7772400" cy="1143007"/>
          </a:xfrm>
        </p:spPr>
        <p:txBody>
          <a:bodyPr>
            <a:normAutofit/>
          </a:bodyPr>
          <a:lstStyle/>
          <a:p>
            <a:r>
              <a:rPr lang="en-GB" b="1" dirty="0">
                <a:latin typeface="Bradley Hand ITC" pitchFamily="66" charset="0"/>
              </a:rPr>
              <a:t>Starting School</a:t>
            </a:r>
            <a:endParaRPr lang="en-GB" dirty="0"/>
          </a:p>
        </p:txBody>
      </p:sp>
      <p:graphicFrame>
        <p:nvGraphicFramePr>
          <p:cNvPr id="5" name="Table 4"/>
          <p:cNvGraphicFramePr>
            <a:graphicFrameLocks noGrp="1"/>
          </p:cNvGraphicFramePr>
          <p:nvPr/>
        </p:nvGraphicFramePr>
        <p:xfrm>
          <a:off x="0" y="1571612"/>
          <a:ext cx="9501220" cy="243840"/>
        </p:xfrm>
        <a:graphic>
          <a:graphicData uri="http://schemas.openxmlformats.org/drawingml/2006/table">
            <a:tbl>
              <a:tblPr firstRow="1" bandRow="1">
                <a:tableStyleId>{5C22544A-7EE6-4342-B048-85BDC9FD1C3A}</a:tableStyleId>
              </a:tblPr>
              <a:tblGrid>
                <a:gridCol w="357158">
                  <a:extLst>
                    <a:ext uri="{9D8B030D-6E8A-4147-A177-3AD203B41FA5}">
                      <a16:colId xmlns:a16="http://schemas.microsoft.com/office/drawing/2014/main" xmlns="" val="20000"/>
                    </a:ext>
                  </a:extLst>
                </a:gridCol>
                <a:gridCol w="346637">
                  <a:extLst>
                    <a:ext uri="{9D8B030D-6E8A-4147-A177-3AD203B41FA5}">
                      <a16:colId xmlns:a16="http://schemas.microsoft.com/office/drawing/2014/main" xmlns="" val="20001"/>
                    </a:ext>
                  </a:extLst>
                </a:gridCol>
                <a:gridCol w="351897">
                  <a:extLst>
                    <a:ext uri="{9D8B030D-6E8A-4147-A177-3AD203B41FA5}">
                      <a16:colId xmlns:a16="http://schemas.microsoft.com/office/drawing/2014/main" xmlns="" val="20002"/>
                    </a:ext>
                  </a:extLst>
                </a:gridCol>
                <a:gridCol w="351897">
                  <a:extLst>
                    <a:ext uri="{9D8B030D-6E8A-4147-A177-3AD203B41FA5}">
                      <a16:colId xmlns:a16="http://schemas.microsoft.com/office/drawing/2014/main" xmlns="" val="20003"/>
                    </a:ext>
                  </a:extLst>
                </a:gridCol>
                <a:gridCol w="351897">
                  <a:extLst>
                    <a:ext uri="{9D8B030D-6E8A-4147-A177-3AD203B41FA5}">
                      <a16:colId xmlns:a16="http://schemas.microsoft.com/office/drawing/2014/main" xmlns="" val="20004"/>
                    </a:ext>
                  </a:extLst>
                </a:gridCol>
                <a:gridCol w="351897">
                  <a:extLst>
                    <a:ext uri="{9D8B030D-6E8A-4147-A177-3AD203B41FA5}">
                      <a16:colId xmlns:a16="http://schemas.microsoft.com/office/drawing/2014/main" xmlns="" val="20005"/>
                    </a:ext>
                  </a:extLst>
                </a:gridCol>
                <a:gridCol w="351897">
                  <a:extLst>
                    <a:ext uri="{9D8B030D-6E8A-4147-A177-3AD203B41FA5}">
                      <a16:colId xmlns:a16="http://schemas.microsoft.com/office/drawing/2014/main" xmlns="" val="20006"/>
                    </a:ext>
                  </a:extLst>
                </a:gridCol>
                <a:gridCol w="351897">
                  <a:extLst>
                    <a:ext uri="{9D8B030D-6E8A-4147-A177-3AD203B41FA5}">
                      <a16:colId xmlns:a16="http://schemas.microsoft.com/office/drawing/2014/main" xmlns="" val="20007"/>
                    </a:ext>
                  </a:extLst>
                </a:gridCol>
                <a:gridCol w="351897">
                  <a:extLst>
                    <a:ext uri="{9D8B030D-6E8A-4147-A177-3AD203B41FA5}">
                      <a16:colId xmlns:a16="http://schemas.microsoft.com/office/drawing/2014/main" xmlns="" val="20008"/>
                    </a:ext>
                  </a:extLst>
                </a:gridCol>
                <a:gridCol w="351897">
                  <a:extLst>
                    <a:ext uri="{9D8B030D-6E8A-4147-A177-3AD203B41FA5}">
                      <a16:colId xmlns:a16="http://schemas.microsoft.com/office/drawing/2014/main" xmlns="" val="20009"/>
                    </a:ext>
                  </a:extLst>
                </a:gridCol>
                <a:gridCol w="351897">
                  <a:extLst>
                    <a:ext uri="{9D8B030D-6E8A-4147-A177-3AD203B41FA5}">
                      <a16:colId xmlns:a16="http://schemas.microsoft.com/office/drawing/2014/main" xmlns="" val="20010"/>
                    </a:ext>
                  </a:extLst>
                </a:gridCol>
                <a:gridCol w="351897">
                  <a:extLst>
                    <a:ext uri="{9D8B030D-6E8A-4147-A177-3AD203B41FA5}">
                      <a16:colId xmlns:a16="http://schemas.microsoft.com/office/drawing/2014/main" xmlns="" val="20011"/>
                    </a:ext>
                  </a:extLst>
                </a:gridCol>
                <a:gridCol w="351897">
                  <a:extLst>
                    <a:ext uri="{9D8B030D-6E8A-4147-A177-3AD203B41FA5}">
                      <a16:colId xmlns:a16="http://schemas.microsoft.com/office/drawing/2014/main" xmlns="" val="20012"/>
                    </a:ext>
                  </a:extLst>
                </a:gridCol>
                <a:gridCol w="351897">
                  <a:extLst>
                    <a:ext uri="{9D8B030D-6E8A-4147-A177-3AD203B41FA5}">
                      <a16:colId xmlns:a16="http://schemas.microsoft.com/office/drawing/2014/main" xmlns="" val="20013"/>
                    </a:ext>
                  </a:extLst>
                </a:gridCol>
                <a:gridCol w="351897">
                  <a:extLst>
                    <a:ext uri="{9D8B030D-6E8A-4147-A177-3AD203B41FA5}">
                      <a16:colId xmlns:a16="http://schemas.microsoft.com/office/drawing/2014/main" xmlns="" val="20014"/>
                    </a:ext>
                  </a:extLst>
                </a:gridCol>
                <a:gridCol w="351897">
                  <a:extLst>
                    <a:ext uri="{9D8B030D-6E8A-4147-A177-3AD203B41FA5}">
                      <a16:colId xmlns:a16="http://schemas.microsoft.com/office/drawing/2014/main" xmlns="" val="20015"/>
                    </a:ext>
                  </a:extLst>
                </a:gridCol>
                <a:gridCol w="351897">
                  <a:extLst>
                    <a:ext uri="{9D8B030D-6E8A-4147-A177-3AD203B41FA5}">
                      <a16:colId xmlns:a16="http://schemas.microsoft.com/office/drawing/2014/main" xmlns="" val="20016"/>
                    </a:ext>
                  </a:extLst>
                </a:gridCol>
                <a:gridCol w="351897">
                  <a:extLst>
                    <a:ext uri="{9D8B030D-6E8A-4147-A177-3AD203B41FA5}">
                      <a16:colId xmlns:a16="http://schemas.microsoft.com/office/drawing/2014/main" xmlns="" val="20017"/>
                    </a:ext>
                  </a:extLst>
                </a:gridCol>
                <a:gridCol w="351897">
                  <a:extLst>
                    <a:ext uri="{9D8B030D-6E8A-4147-A177-3AD203B41FA5}">
                      <a16:colId xmlns:a16="http://schemas.microsoft.com/office/drawing/2014/main" xmlns="" val="20018"/>
                    </a:ext>
                  </a:extLst>
                </a:gridCol>
                <a:gridCol w="351897">
                  <a:extLst>
                    <a:ext uri="{9D8B030D-6E8A-4147-A177-3AD203B41FA5}">
                      <a16:colId xmlns:a16="http://schemas.microsoft.com/office/drawing/2014/main" xmlns="" val="20019"/>
                    </a:ext>
                  </a:extLst>
                </a:gridCol>
                <a:gridCol w="351897">
                  <a:extLst>
                    <a:ext uri="{9D8B030D-6E8A-4147-A177-3AD203B41FA5}">
                      <a16:colId xmlns:a16="http://schemas.microsoft.com/office/drawing/2014/main" xmlns="" val="20020"/>
                    </a:ext>
                  </a:extLst>
                </a:gridCol>
                <a:gridCol w="351897">
                  <a:extLst>
                    <a:ext uri="{9D8B030D-6E8A-4147-A177-3AD203B41FA5}">
                      <a16:colId xmlns:a16="http://schemas.microsoft.com/office/drawing/2014/main" xmlns="" val="20021"/>
                    </a:ext>
                  </a:extLst>
                </a:gridCol>
                <a:gridCol w="351897">
                  <a:extLst>
                    <a:ext uri="{9D8B030D-6E8A-4147-A177-3AD203B41FA5}">
                      <a16:colId xmlns:a16="http://schemas.microsoft.com/office/drawing/2014/main" xmlns="" val="20022"/>
                    </a:ext>
                  </a:extLst>
                </a:gridCol>
                <a:gridCol w="351897">
                  <a:extLst>
                    <a:ext uri="{9D8B030D-6E8A-4147-A177-3AD203B41FA5}">
                      <a16:colId xmlns:a16="http://schemas.microsoft.com/office/drawing/2014/main" xmlns="" val="20023"/>
                    </a:ext>
                  </a:extLst>
                </a:gridCol>
                <a:gridCol w="269875">
                  <a:extLst>
                    <a:ext uri="{9D8B030D-6E8A-4147-A177-3AD203B41FA5}">
                      <a16:colId xmlns:a16="http://schemas.microsoft.com/office/drawing/2014/main" xmlns="" val="20024"/>
                    </a:ext>
                  </a:extLst>
                </a:gridCol>
                <a:gridCol w="285752">
                  <a:extLst>
                    <a:ext uri="{9D8B030D-6E8A-4147-A177-3AD203B41FA5}">
                      <a16:colId xmlns:a16="http://schemas.microsoft.com/office/drawing/2014/main" xmlns="" val="20025"/>
                    </a:ext>
                  </a:extLst>
                </a:gridCol>
                <a:gridCol w="500064">
                  <a:extLst>
                    <a:ext uri="{9D8B030D-6E8A-4147-A177-3AD203B41FA5}">
                      <a16:colId xmlns:a16="http://schemas.microsoft.com/office/drawing/2014/main" xmlns="" val="20026"/>
                    </a:ext>
                  </a:extLst>
                </a:gridCol>
              </a:tblGrid>
              <a:tr h="21431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extLst>
                  <a:ext uri="{0D108BD9-81ED-4DB2-BD59-A6C34878D82A}">
                    <a16:rowId xmlns:a16="http://schemas.microsoft.com/office/drawing/2014/main" xmlns="" val="10000"/>
                  </a:ext>
                </a:extLst>
              </a:tr>
            </a:tbl>
          </a:graphicData>
        </a:graphic>
      </p:graphicFrame>
      <p:pic>
        <p:nvPicPr>
          <p:cNvPr id="9" name="Picture 8" descr="School Logo.JPG"/>
          <p:cNvPicPr>
            <a:picLocks noChangeAspect="1"/>
          </p:cNvPicPr>
          <p:nvPr/>
        </p:nvPicPr>
        <p:blipFill>
          <a:blip r:embed="rId2" cstate="print"/>
          <a:stretch>
            <a:fillRect/>
          </a:stretch>
        </p:blipFill>
        <p:spPr>
          <a:xfrm>
            <a:off x="126551" y="678473"/>
            <a:ext cx="1118498" cy="785982"/>
          </a:xfrm>
          <a:prstGeom prst="rect">
            <a:avLst/>
          </a:prstGeom>
        </p:spPr>
      </p:pic>
      <p:pic>
        <p:nvPicPr>
          <p:cNvPr id="6" name="Picture 5" descr="School Logo.JPG">
            <a:extLst>
              <a:ext uri="{FF2B5EF4-FFF2-40B4-BE49-F238E27FC236}">
                <a16:creationId xmlns:a16="http://schemas.microsoft.com/office/drawing/2014/main" xmlns="" id="{DB6DEC2D-BDA1-4EE2-AC95-F61936D8E761}"/>
              </a:ext>
            </a:extLst>
          </p:cNvPr>
          <p:cNvPicPr>
            <a:picLocks noChangeAspect="1"/>
          </p:cNvPicPr>
          <p:nvPr/>
        </p:nvPicPr>
        <p:blipFill>
          <a:blip r:embed="rId2" cstate="print"/>
          <a:stretch>
            <a:fillRect/>
          </a:stretch>
        </p:blipFill>
        <p:spPr>
          <a:xfrm>
            <a:off x="7836938" y="694860"/>
            <a:ext cx="1118498" cy="785982"/>
          </a:xfrm>
          <a:prstGeom prst="rect">
            <a:avLst/>
          </a:prstGeom>
        </p:spPr>
      </p:pic>
      <p:sp>
        <p:nvSpPr>
          <p:cNvPr id="7" name="Subtitle 6">
            <a:extLst>
              <a:ext uri="{FF2B5EF4-FFF2-40B4-BE49-F238E27FC236}">
                <a16:creationId xmlns:a16="http://schemas.microsoft.com/office/drawing/2014/main" xmlns="" id="{67765BE1-4A94-4BCC-8923-868AFC1BE3B9}"/>
              </a:ext>
            </a:extLst>
          </p:cNvPr>
          <p:cNvSpPr>
            <a:spLocks noGrp="1"/>
          </p:cNvSpPr>
          <p:nvPr>
            <p:ph type="subTitle" idx="1"/>
          </p:nvPr>
        </p:nvSpPr>
        <p:spPr/>
        <p:txBody>
          <a:bodyPr/>
          <a:lstStyle/>
          <a:p>
            <a:endParaRPr lang="en-GB"/>
          </a:p>
        </p:txBody>
      </p:sp>
      <p:pic>
        <p:nvPicPr>
          <p:cNvPr id="1030" name="Picture 6" descr="http://www.telegraph.co.uk/content/dam/news/2017/09/07/TELEMMGLPICT000139570270_trans_NvBQzQNjv4BqhapkVlcy4J6MLIykjOByPukRrMoTfnQ2iiTVkrka1dk.jpeg?imwidth=450">
            <a:extLst>
              <a:ext uri="{FF2B5EF4-FFF2-40B4-BE49-F238E27FC236}">
                <a16:creationId xmlns:a16="http://schemas.microsoft.com/office/drawing/2014/main" xmlns="" id="{CAEF8CAE-0606-4676-B9E7-783B40AA0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78" y="2000249"/>
            <a:ext cx="7688222" cy="4581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08905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ince George arrives with the Duke of Cambridge at Thomas's Battersea in London,">
            <a:extLst>
              <a:ext uri="{FF2B5EF4-FFF2-40B4-BE49-F238E27FC236}">
                <a16:creationId xmlns:a16="http://schemas.microsoft.com/office/drawing/2014/main" xmlns="" id="{04B4966C-D95A-4C39-AD40-339EDF9A1E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556792"/>
            <a:ext cx="2828726"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a:extLst>
              <a:ext uri="{FF2B5EF4-FFF2-40B4-BE49-F238E27FC236}">
                <a16:creationId xmlns:a16="http://schemas.microsoft.com/office/drawing/2014/main" xmlns="" id="{ACE60FD7-3220-414B-AEAB-6B6F55778BAA}"/>
              </a:ext>
            </a:extLst>
          </p:cNvPr>
          <p:cNvSpPr/>
          <p:nvPr/>
        </p:nvSpPr>
        <p:spPr>
          <a:xfrm>
            <a:off x="4211960" y="2967335"/>
            <a:ext cx="4608512" cy="3416320"/>
          </a:xfrm>
          <a:prstGeom prst="rect">
            <a:avLst/>
          </a:prstGeom>
        </p:spPr>
        <p:txBody>
          <a:bodyPr wrap="square">
            <a:spAutoFit/>
          </a:bodyPr>
          <a:lstStyle/>
          <a:p>
            <a:r>
              <a:rPr lang="en-GB" sz="3600" b="1" dirty="0">
                <a:solidFill>
                  <a:srgbClr val="333333"/>
                </a:solidFill>
                <a:latin typeface="Bradley Hand ITC" panose="03070402050302030203" pitchFamily="66" charset="0"/>
              </a:rPr>
              <a:t>Prince William told a fellow parent on a visit to Milton Keynes: "I just dropped George off and he didn't want to go."</a:t>
            </a:r>
            <a:endParaRPr lang="en-GB" sz="3600" b="1" dirty="0">
              <a:latin typeface="Bradley Hand ITC" panose="03070402050302030203" pitchFamily="66" charset="0"/>
            </a:endParaRPr>
          </a:p>
        </p:txBody>
      </p:sp>
      <p:sp>
        <p:nvSpPr>
          <p:cNvPr id="7" name="Title 1">
            <a:extLst>
              <a:ext uri="{FF2B5EF4-FFF2-40B4-BE49-F238E27FC236}">
                <a16:creationId xmlns:a16="http://schemas.microsoft.com/office/drawing/2014/main" xmlns="" id="{E2D72583-C788-4BB2-8959-2BAFD13A249F}"/>
              </a:ext>
            </a:extLst>
          </p:cNvPr>
          <p:cNvSpPr>
            <a:spLocks noGrp="1"/>
          </p:cNvSpPr>
          <p:nvPr>
            <p:ph type="title"/>
          </p:nvPr>
        </p:nvSpPr>
        <p:spPr>
          <a:solidFill>
            <a:schemeClr val="tx1"/>
          </a:solidFill>
        </p:spPr>
        <p:txBody>
          <a:bodyPr>
            <a:normAutofit/>
          </a:bodyPr>
          <a:lstStyle/>
          <a:p>
            <a:pPr algn="l"/>
            <a:r>
              <a:rPr lang="en-GB" b="1" dirty="0">
                <a:solidFill>
                  <a:srgbClr val="002060"/>
                </a:solidFill>
                <a:latin typeface="Bradley Hand ITC" panose="03070402050302030203" pitchFamily="66" charset="0"/>
              </a:rPr>
              <a:t>On Tuesday….</a:t>
            </a:r>
          </a:p>
        </p:txBody>
      </p:sp>
    </p:spTree>
    <p:extLst>
      <p:ext uri="{BB962C8B-B14F-4D97-AF65-F5344CB8AC3E}">
        <p14:creationId xmlns:p14="http://schemas.microsoft.com/office/powerpoint/2010/main" val="1042473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FDB4865-83C4-4242-B584-FC0E4F7C4ABC}"/>
              </a:ext>
            </a:extLst>
          </p:cNvPr>
          <p:cNvSpPr>
            <a:spLocks noGrp="1"/>
          </p:cNvSpPr>
          <p:nvPr>
            <p:ph sz="half" idx="2"/>
          </p:nvPr>
        </p:nvSpPr>
        <p:spPr/>
        <p:txBody>
          <a:bodyPr>
            <a:normAutofit fontScale="92500" lnSpcReduction="10000"/>
          </a:bodyPr>
          <a:lstStyle/>
          <a:p>
            <a:pPr marL="0" indent="0">
              <a:buNone/>
            </a:pPr>
            <a:r>
              <a:rPr lang="en-GB" b="1" dirty="0">
                <a:solidFill>
                  <a:srgbClr val="333333"/>
                </a:solidFill>
                <a:latin typeface="Bradley Hand ITC" panose="03070402050302030203" pitchFamily="66" charset="0"/>
              </a:rPr>
              <a:t>On Prince George's first day on September 7, the Duke said the new starters had all taken the anxious moment in their stride while it was the parents who were full of nerves.</a:t>
            </a:r>
          </a:p>
          <a:p>
            <a:pPr marL="0" indent="0">
              <a:buNone/>
            </a:pPr>
            <a:r>
              <a:rPr lang="en-GB" b="1" dirty="0">
                <a:solidFill>
                  <a:srgbClr val="333333"/>
                </a:solidFill>
                <a:latin typeface="Bradley Hand ITC" panose="03070402050302030203" pitchFamily="66" charset="0"/>
              </a:rPr>
              <a:t>But  he hinted it might not always be plain sailing, saying: "We are all seeing how long that lasts before he doesn't want to go."</a:t>
            </a:r>
          </a:p>
          <a:p>
            <a:endParaRPr lang="en-GB" dirty="0"/>
          </a:p>
        </p:txBody>
      </p:sp>
      <p:pic>
        <p:nvPicPr>
          <p:cNvPr id="5" name="Picture 2" descr="Image result for prince george school">
            <a:extLst>
              <a:ext uri="{FF2B5EF4-FFF2-40B4-BE49-F238E27FC236}">
                <a16:creationId xmlns:a16="http://schemas.microsoft.com/office/drawing/2014/main" xmlns="" id="{E3D64AF2-7FAA-4FB0-A20B-CBF7F1774577}"/>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438229"/>
            <a:ext cx="4038600" cy="284990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xmlns="" id="{BA1171D0-27B7-4588-A720-44EF3EFD6F20}"/>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618317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A0639C-3CD5-48C8-A411-6BD1DF9918C1}"/>
              </a:ext>
            </a:extLst>
          </p:cNvPr>
          <p:cNvSpPr>
            <a:spLocks noGrp="1"/>
          </p:cNvSpPr>
          <p:nvPr>
            <p:ph type="title"/>
          </p:nvPr>
        </p:nvSpPr>
        <p:spPr/>
        <p:txBody>
          <a:bodyPr>
            <a:normAutofit fontScale="90000"/>
          </a:bodyPr>
          <a:lstStyle/>
          <a:p>
            <a:r>
              <a:rPr lang="en-GB" b="1" dirty="0">
                <a:latin typeface="Bradley Hand ITC" panose="03070402050302030203" pitchFamily="66" charset="0"/>
              </a:rPr>
              <a:t>Using the Language Of Growth Mindset</a:t>
            </a:r>
          </a:p>
        </p:txBody>
      </p:sp>
      <p:sp>
        <p:nvSpPr>
          <p:cNvPr id="4" name="Content Placeholder 3">
            <a:extLst>
              <a:ext uri="{FF2B5EF4-FFF2-40B4-BE49-F238E27FC236}">
                <a16:creationId xmlns:a16="http://schemas.microsoft.com/office/drawing/2014/main" xmlns="" id="{0518A5B6-F5A4-4811-94E6-2A75EFEFF504}"/>
              </a:ext>
            </a:extLst>
          </p:cNvPr>
          <p:cNvSpPr>
            <a:spLocks noGrp="1"/>
          </p:cNvSpPr>
          <p:nvPr>
            <p:ph sz="half" idx="2"/>
          </p:nvPr>
        </p:nvSpPr>
        <p:spPr/>
        <p:txBody>
          <a:bodyPr>
            <a:normAutofit lnSpcReduction="10000"/>
          </a:bodyPr>
          <a:lstStyle/>
          <a:p>
            <a:pPr marL="0" indent="0">
              <a:buNone/>
            </a:pPr>
            <a:endParaRPr lang="en-GB" dirty="0"/>
          </a:p>
          <a:p>
            <a:pPr marL="0" indent="0">
              <a:buNone/>
            </a:pPr>
            <a:r>
              <a:rPr lang="en-GB" dirty="0"/>
              <a:t>“</a:t>
            </a:r>
            <a:r>
              <a:rPr lang="en-GB" b="1" dirty="0">
                <a:latin typeface="Bradley Hand ITC" panose="03070402050302030203" pitchFamily="66" charset="0"/>
              </a:rPr>
              <a:t>Hold your pencil carefully like this.”</a:t>
            </a:r>
          </a:p>
          <a:p>
            <a:pPr marL="0" indent="0">
              <a:buNone/>
            </a:pPr>
            <a:endParaRPr lang="en-GB" b="1" dirty="0">
              <a:latin typeface="Bradley Hand ITC" panose="03070402050302030203" pitchFamily="66" charset="0"/>
            </a:endParaRPr>
          </a:p>
          <a:p>
            <a:pPr marL="0" indent="0">
              <a:buNone/>
            </a:pPr>
            <a:r>
              <a:rPr lang="en-GB" b="1" dirty="0">
                <a:latin typeface="Bradley Hand ITC" panose="03070402050302030203" pitchFamily="66" charset="0"/>
              </a:rPr>
              <a:t>“I like the way you tried different ways to solve that problem.”</a:t>
            </a:r>
          </a:p>
          <a:p>
            <a:pPr marL="0" indent="0">
              <a:buNone/>
            </a:pPr>
            <a:endParaRPr lang="en-GB" b="1" dirty="0">
              <a:latin typeface="Bradley Hand ITC" panose="03070402050302030203" pitchFamily="66" charset="0"/>
            </a:endParaRPr>
          </a:p>
          <a:p>
            <a:pPr marL="0" indent="0">
              <a:buNone/>
            </a:pPr>
            <a:r>
              <a:rPr lang="en-GB" b="1" dirty="0">
                <a:latin typeface="Bradley Hand ITC" panose="03070402050302030203" pitchFamily="66" charset="0"/>
              </a:rPr>
              <a:t>“Your brain is built to learn.”</a:t>
            </a:r>
          </a:p>
          <a:p>
            <a:pPr marL="0" indent="0">
              <a:buNone/>
            </a:pPr>
            <a:endParaRPr lang="en-GB" dirty="0"/>
          </a:p>
          <a:p>
            <a:pPr marL="0" indent="0">
              <a:buNone/>
            </a:pPr>
            <a:endParaRPr lang="en-GB" dirty="0"/>
          </a:p>
        </p:txBody>
      </p:sp>
      <p:pic>
        <p:nvPicPr>
          <p:cNvPr id="6" name="Content Placeholder 5">
            <a:extLst>
              <a:ext uri="{FF2B5EF4-FFF2-40B4-BE49-F238E27FC236}">
                <a16:creationId xmlns:a16="http://schemas.microsoft.com/office/drawing/2014/main" xmlns="" id="{FA7B8789-47B6-49FC-809C-D613262599F7}"/>
              </a:ext>
            </a:extLst>
          </p:cNvPr>
          <p:cNvPicPr>
            <a:picLocks noGrp="1" noChangeAspect="1"/>
          </p:cNvPicPr>
          <p:nvPr>
            <p:ph sz="half" idx="1"/>
          </p:nvPr>
        </p:nvPicPr>
        <p:blipFill>
          <a:blip r:embed="rId2"/>
          <a:stretch>
            <a:fillRect/>
          </a:stretch>
        </p:blipFill>
        <p:spPr>
          <a:xfrm>
            <a:off x="179512" y="1844824"/>
            <a:ext cx="4273416" cy="1499642"/>
          </a:xfrm>
          <a:prstGeom prst="rect">
            <a:avLst/>
          </a:prstGeom>
        </p:spPr>
      </p:pic>
    </p:spTree>
    <p:extLst>
      <p:ext uri="{BB962C8B-B14F-4D97-AF65-F5344CB8AC3E}">
        <p14:creationId xmlns:p14="http://schemas.microsoft.com/office/powerpoint/2010/main" val="1120601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274638"/>
            <a:ext cx="4595948" cy="3010346"/>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3429000"/>
            <a:ext cx="4933358" cy="3021682"/>
          </a:xfrm>
          <a:prstGeom prst="rect">
            <a:avLst/>
          </a:prstGeom>
        </p:spPr>
      </p:pic>
    </p:spTree>
    <p:extLst>
      <p:ext uri="{BB962C8B-B14F-4D97-AF65-F5344CB8AC3E}">
        <p14:creationId xmlns:p14="http://schemas.microsoft.com/office/powerpoint/2010/main" val="35332977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rmAutofit/>
          </a:bodyPr>
          <a:lstStyle/>
          <a:p>
            <a:pPr algn="l"/>
            <a:r>
              <a:rPr lang="en-GB" sz="4800" b="1" dirty="0">
                <a:solidFill>
                  <a:srgbClr val="002060"/>
                </a:solidFill>
                <a:latin typeface="Bradley Hand ITC" pitchFamily="66" charset="0"/>
              </a:rPr>
              <a:t>The Brain         </a:t>
            </a:r>
          </a:p>
        </p:txBody>
      </p:sp>
      <p:sp>
        <p:nvSpPr>
          <p:cNvPr id="3" name="Content Placeholder 2"/>
          <p:cNvSpPr>
            <a:spLocks noGrp="1"/>
          </p:cNvSpPr>
          <p:nvPr>
            <p:ph sz="half" idx="1"/>
          </p:nvPr>
        </p:nvSpPr>
        <p:spPr>
          <a:xfrm>
            <a:off x="457200" y="2154214"/>
            <a:ext cx="4038600" cy="3971949"/>
          </a:xfrm>
        </p:spPr>
        <p:txBody>
          <a:bodyPr>
            <a:normAutofit/>
          </a:bodyPr>
          <a:lstStyle/>
          <a:p>
            <a:pPr>
              <a:buNone/>
            </a:pPr>
            <a:r>
              <a:rPr lang="en-GB" b="1" dirty="0">
                <a:latin typeface="Bradley Hand ITC" pitchFamily="66" charset="0"/>
              </a:rPr>
              <a:t>    </a:t>
            </a:r>
          </a:p>
        </p:txBody>
      </p:sp>
      <p:sp>
        <p:nvSpPr>
          <p:cNvPr id="10" name="Content Placeholder 9">
            <a:extLst>
              <a:ext uri="{FF2B5EF4-FFF2-40B4-BE49-F238E27FC236}">
                <a16:creationId xmlns:a16="http://schemas.microsoft.com/office/drawing/2014/main" xmlns="" id="{6010FE5D-2461-4BB8-B661-86B22FAA3CBA}"/>
              </a:ext>
            </a:extLst>
          </p:cNvPr>
          <p:cNvSpPr>
            <a:spLocks noGrp="1"/>
          </p:cNvSpPr>
          <p:nvPr>
            <p:ph sz="half" idx="2"/>
          </p:nvPr>
        </p:nvSpPr>
        <p:spPr>
          <a:xfrm>
            <a:off x="4648200" y="2154213"/>
            <a:ext cx="3795168" cy="4227115"/>
          </a:xfrm>
        </p:spPr>
        <p:txBody>
          <a:bodyPr/>
          <a:lstStyle/>
          <a:p>
            <a:r>
              <a:rPr lang="en-GB" b="1" dirty="0">
                <a:latin typeface="Bradley Hand ITC" panose="03070402050302030203" pitchFamily="66" charset="0"/>
              </a:rPr>
              <a:t>What does the brain look like?</a:t>
            </a:r>
          </a:p>
          <a:p>
            <a:r>
              <a:rPr lang="en-GB" b="1" dirty="0">
                <a:latin typeface="Bradley Hand ITC" panose="03070402050302030203" pitchFamily="66" charset="0"/>
              </a:rPr>
              <a:t>How do you exercise your brain?</a:t>
            </a:r>
          </a:p>
          <a:p>
            <a:r>
              <a:rPr lang="en-GB" b="1" dirty="0">
                <a:latin typeface="Bradley Hand ITC" panose="03070402050302030203" pitchFamily="66" charset="0"/>
              </a:rPr>
              <a:t>How do you look after your brain?</a:t>
            </a:r>
          </a:p>
          <a:p>
            <a:endParaRPr lang="en-GB" dirty="0">
              <a:latin typeface="Comic Sans MS" pitchFamily="66" charset="0"/>
            </a:endParaRPr>
          </a:p>
          <a:p>
            <a:endParaRPr lang="en-GB" dirty="0"/>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extLst/>
          </p:nvPr>
        </p:nvGraphicFramePr>
        <p:xfrm>
          <a:off x="-180528" y="1385553"/>
          <a:ext cx="10667997" cy="285752"/>
        </p:xfrm>
        <a:graphic>
          <a:graphicData uri="http://schemas.openxmlformats.org/drawingml/2006/table">
            <a:tbl>
              <a:tblPr firstRow="1" bandRow="1">
                <a:tableStyleId>{5C22544A-7EE6-4342-B048-85BDC9FD1C3A}</a:tableStyleId>
              </a:tblPr>
              <a:tblGrid>
                <a:gridCol w="416683">
                  <a:extLst>
                    <a:ext uri="{9D8B030D-6E8A-4147-A177-3AD203B41FA5}">
                      <a16:colId xmlns:a16="http://schemas.microsoft.com/office/drawing/2014/main" xmlns="" val="20000"/>
                    </a:ext>
                  </a:extLst>
                </a:gridCol>
                <a:gridCol w="373539">
                  <a:extLst>
                    <a:ext uri="{9D8B030D-6E8A-4147-A177-3AD203B41FA5}">
                      <a16:colId xmlns:a16="http://schemas.microsoft.com/office/drawing/2014/main" xmlns="" val="20001"/>
                    </a:ext>
                  </a:extLst>
                </a:gridCol>
                <a:gridCol w="395111">
                  <a:extLst>
                    <a:ext uri="{9D8B030D-6E8A-4147-A177-3AD203B41FA5}">
                      <a16:colId xmlns:a16="http://schemas.microsoft.com/office/drawing/2014/main" xmlns="" val="20002"/>
                    </a:ext>
                  </a:extLst>
                </a:gridCol>
                <a:gridCol w="395111">
                  <a:extLst>
                    <a:ext uri="{9D8B030D-6E8A-4147-A177-3AD203B41FA5}">
                      <a16:colId xmlns:a16="http://schemas.microsoft.com/office/drawing/2014/main" xmlns="" val="20003"/>
                    </a:ext>
                  </a:extLst>
                </a:gridCol>
                <a:gridCol w="395111">
                  <a:extLst>
                    <a:ext uri="{9D8B030D-6E8A-4147-A177-3AD203B41FA5}">
                      <a16:colId xmlns:a16="http://schemas.microsoft.com/office/drawing/2014/main" xmlns="" val="20004"/>
                    </a:ext>
                  </a:extLst>
                </a:gridCol>
                <a:gridCol w="395111">
                  <a:extLst>
                    <a:ext uri="{9D8B030D-6E8A-4147-A177-3AD203B41FA5}">
                      <a16:colId xmlns:a16="http://schemas.microsoft.com/office/drawing/2014/main" xmlns="" val="20005"/>
                    </a:ext>
                  </a:extLst>
                </a:gridCol>
                <a:gridCol w="395111">
                  <a:extLst>
                    <a:ext uri="{9D8B030D-6E8A-4147-A177-3AD203B41FA5}">
                      <a16:colId xmlns:a16="http://schemas.microsoft.com/office/drawing/2014/main" xmlns="" val="20006"/>
                    </a:ext>
                  </a:extLst>
                </a:gridCol>
                <a:gridCol w="395111">
                  <a:extLst>
                    <a:ext uri="{9D8B030D-6E8A-4147-A177-3AD203B41FA5}">
                      <a16:colId xmlns:a16="http://schemas.microsoft.com/office/drawing/2014/main" xmlns="" val="20007"/>
                    </a:ext>
                  </a:extLst>
                </a:gridCol>
                <a:gridCol w="395111">
                  <a:extLst>
                    <a:ext uri="{9D8B030D-6E8A-4147-A177-3AD203B41FA5}">
                      <a16:colId xmlns:a16="http://schemas.microsoft.com/office/drawing/2014/main" xmlns="" val="20008"/>
                    </a:ext>
                  </a:extLst>
                </a:gridCol>
                <a:gridCol w="395111">
                  <a:extLst>
                    <a:ext uri="{9D8B030D-6E8A-4147-A177-3AD203B41FA5}">
                      <a16:colId xmlns:a16="http://schemas.microsoft.com/office/drawing/2014/main" xmlns="" val="20009"/>
                    </a:ext>
                  </a:extLst>
                </a:gridCol>
                <a:gridCol w="395111">
                  <a:extLst>
                    <a:ext uri="{9D8B030D-6E8A-4147-A177-3AD203B41FA5}">
                      <a16:colId xmlns:a16="http://schemas.microsoft.com/office/drawing/2014/main" xmlns="" val="20010"/>
                    </a:ext>
                  </a:extLst>
                </a:gridCol>
                <a:gridCol w="395111">
                  <a:extLst>
                    <a:ext uri="{9D8B030D-6E8A-4147-A177-3AD203B41FA5}">
                      <a16:colId xmlns:a16="http://schemas.microsoft.com/office/drawing/2014/main" xmlns="" val="20011"/>
                    </a:ext>
                  </a:extLst>
                </a:gridCol>
                <a:gridCol w="395111">
                  <a:extLst>
                    <a:ext uri="{9D8B030D-6E8A-4147-A177-3AD203B41FA5}">
                      <a16:colId xmlns:a16="http://schemas.microsoft.com/office/drawing/2014/main" xmlns="" val="20012"/>
                    </a:ext>
                  </a:extLst>
                </a:gridCol>
                <a:gridCol w="395111">
                  <a:extLst>
                    <a:ext uri="{9D8B030D-6E8A-4147-A177-3AD203B41FA5}">
                      <a16:colId xmlns:a16="http://schemas.microsoft.com/office/drawing/2014/main" xmlns="" val="20013"/>
                    </a:ext>
                  </a:extLst>
                </a:gridCol>
                <a:gridCol w="395111">
                  <a:extLst>
                    <a:ext uri="{9D8B030D-6E8A-4147-A177-3AD203B41FA5}">
                      <a16:colId xmlns:a16="http://schemas.microsoft.com/office/drawing/2014/main" xmlns="" val="20014"/>
                    </a:ext>
                  </a:extLst>
                </a:gridCol>
                <a:gridCol w="395111">
                  <a:extLst>
                    <a:ext uri="{9D8B030D-6E8A-4147-A177-3AD203B41FA5}">
                      <a16:colId xmlns:a16="http://schemas.microsoft.com/office/drawing/2014/main" xmlns="" val="20015"/>
                    </a:ext>
                  </a:extLst>
                </a:gridCol>
                <a:gridCol w="395111">
                  <a:extLst>
                    <a:ext uri="{9D8B030D-6E8A-4147-A177-3AD203B41FA5}">
                      <a16:colId xmlns:a16="http://schemas.microsoft.com/office/drawing/2014/main" xmlns="" val="20016"/>
                    </a:ext>
                  </a:extLst>
                </a:gridCol>
                <a:gridCol w="395111">
                  <a:extLst>
                    <a:ext uri="{9D8B030D-6E8A-4147-A177-3AD203B41FA5}">
                      <a16:colId xmlns:a16="http://schemas.microsoft.com/office/drawing/2014/main" xmlns="" val="20017"/>
                    </a:ext>
                  </a:extLst>
                </a:gridCol>
                <a:gridCol w="395111">
                  <a:extLst>
                    <a:ext uri="{9D8B030D-6E8A-4147-A177-3AD203B41FA5}">
                      <a16:colId xmlns:a16="http://schemas.microsoft.com/office/drawing/2014/main" xmlns="" val="20018"/>
                    </a:ext>
                  </a:extLst>
                </a:gridCol>
                <a:gridCol w="395111">
                  <a:extLst>
                    <a:ext uri="{9D8B030D-6E8A-4147-A177-3AD203B41FA5}">
                      <a16:colId xmlns:a16="http://schemas.microsoft.com/office/drawing/2014/main" xmlns="" val="20019"/>
                    </a:ext>
                  </a:extLst>
                </a:gridCol>
                <a:gridCol w="395111">
                  <a:extLst>
                    <a:ext uri="{9D8B030D-6E8A-4147-A177-3AD203B41FA5}">
                      <a16:colId xmlns:a16="http://schemas.microsoft.com/office/drawing/2014/main" xmlns="" val="20020"/>
                    </a:ext>
                  </a:extLst>
                </a:gridCol>
                <a:gridCol w="395111">
                  <a:extLst>
                    <a:ext uri="{9D8B030D-6E8A-4147-A177-3AD203B41FA5}">
                      <a16:colId xmlns:a16="http://schemas.microsoft.com/office/drawing/2014/main" xmlns="" val="20021"/>
                    </a:ext>
                  </a:extLst>
                </a:gridCol>
                <a:gridCol w="395111">
                  <a:extLst>
                    <a:ext uri="{9D8B030D-6E8A-4147-A177-3AD203B41FA5}">
                      <a16:colId xmlns:a16="http://schemas.microsoft.com/office/drawing/2014/main" xmlns="" val="20022"/>
                    </a:ext>
                  </a:extLst>
                </a:gridCol>
                <a:gridCol w="395111">
                  <a:extLst>
                    <a:ext uri="{9D8B030D-6E8A-4147-A177-3AD203B41FA5}">
                      <a16:colId xmlns:a16="http://schemas.microsoft.com/office/drawing/2014/main" xmlns="" val="20023"/>
                    </a:ext>
                  </a:extLst>
                </a:gridCol>
                <a:gridCol w="395111">
                  <a:extLst>
                    <a:ext uri="{9D8B030D-6E8A-4147-A177-3AD203B41FA5}">
                      <a16:colId xmlns:a16="http://schemas.microsoft.com/office/drawing/2014/main" xmlns="" val="20024"/>
                    </a:ext>
                  </a:extLst>
                </a:gridCol>
                <a:gridCol w="395111">
                  <a:extLst>
                    <a:ext uri="{9D8B030D-6E8A-4147-A177-3AD203B41FA5}">
                      <a16:colId xmlns:a16="http://schemas.microsoft.com/office/drawing/2014/main" xmlns="" val="20025"/>
                    </a:ext>
                  </a:extLst>
                </a:gridCol>
                <a:gridCol w="395111">
                  <a:extLst>
                    <a:ext uri="{9D8B030D-6E8A-4147-A177-3AD203B41FA5}">
                      <a16:colId xmlns:a16="http://schemas.microsoft.com/office/drawing/2014/main" xmlns="" val="20026"/>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extLst>
                  <a:ext uri="{0D108BD9-81ED-4DB2-BD59-A6C34878D82A}">
                    <a16:rowId xmlns:a16="http://schemas.microsoft.com/office/drawing/2014/main" xmlns="" val="10000"/>
                  </a:ext>
                </a:extLst>
              </a:tr>
            </a:tbl>
          </a:graphicData>
        </a:graphic>
      </p:graphicFrame>
      <p:pic>
        <p:nvPicPr>
          <p:cNvPr id="6" name="Picture 6" descr="Image result for brain">
            <a:extLst>
              <a:ext uri="{FF2B5EF4-FFF2-40B4-BE49-F238E27FC236}">
                <a16:creationId xmlns:a16="http://schemas.microsoft.com/office/drawing/2014/main" xmlns="" id="{788AD56B-5085-49AE-900D-2EE820681062}"/>
              </a:ext>
            </a:extLst>
          </p:cNvPr>
          <p:cNvPicPr>
            <a:picLocks noChangeAspect="1" noChangeArrowheads="1"/>
          </p:cNvPicPr>
          <p:nvPr/>
        </p:nvPicPr>
        <p:blipFill>
          <a:blip r:embed="rId3" cstate="print"/>
          <a:srcRect/>
          <a:stretch>
            <a:fillRect/>
          </a:stretch>
        </p:blipFill>
        <p:spPr bwMode="auto">
          <a:xfrm>
            <a:off x="304800" y="2152366"/>
            <a:ext cx="2011440" cy="1213683"/>
          </a:xfrm>
          <a:prstGeom prst="rect">
            <a:avLst/>
          </a:prstGeom>
          <a:noFill/>
        </p:spPr>
      </p:pic>
      <p:pic>
        <p:nvPicPr>
          <p:cNvPr id="11" name="Picture 10">
            <a:extLst>
              <a:ext uri="{FF2B5EF4-FFF2-40B4-BE49-F238E27FC236}">
                <a16:creationId xmlns:a16="http://schemas.microsoft.com/office/drawing/2014/main" xmlns="" id="{5657F9A3-791E-49AD-8E5C-849F22E069EE}"/>
              </a:ext>
            </a:extLst>
          </p:cNvPr>
          <p:cNvPicPr>
            <a:picLocks noChangeAspect="1"/>
          </p:cNvPicPr>
          <p:nvPr/>
        </p:nvPicPr>
        <p:blipFill>
          <a:blip r:embed="rId4"/>
          <a:stretch>
            <a:fillRect/>
          </a:stretch>
        </p:blipFill>
        <p:spPr>
          <a:xfrm>
            <a:off x="2051720" y="3415780"/>
            <a:ext cx="2173223" cy="1448815"/>
          </a:xfrm>
          <a:prstGeom prst="rect">
            <a:avLst/>
          </a:prstGeom>
        </p:spPr>
      </p:pic>
      <p:pic>
        <p:nvPicPr>
          <p:cNvPr id="12" name="Picture 11">
            <a:extLst>
              <a:ext uri="{FF2B5EF4-FFF2-40B4-BE49-F238E27FC236}">
                <a16:creationId xmlns:a16="http://schemas.microsoft.com/office/drawing/2014/main" xmlns="" id="{56B73DC1-A9A7-4DAF-BD43-661B8AF30411}"/>
              </a:ext>
            </a:extLst>
          </p:cNvPr>
          <p:cNvPicPr>
            <a:picLocks noChangeAspect="1"/>
          </p:cNvPicPr>
          <p:nvPr/>
        </p:nvPicPr>
        <p:blipFill>
          <a:blip r:embed="rId5"/>
          <a:stretch>
            <a:fillRect/>
          </a:stretch>
        </p:blipFill>
        <p:spPr>
          <a:xfrm>
            <a:off x="260074" y="5171791"/>
            <a:ext cx="1958178" cy="1306729"/>
          </a:xfrm>
          <a:prstGeom prst="rect">
            <a:avLst/>
          </a:prstGeom>
        </p:spPr>
      </p:pic>
      <p:pic>
        <p:nvPicPr>
          <p:cNvPr id="13" name="Picture 12">
            <a:extLst>
              <a:ext uri="{FF2B5EF4-FFF2-40B4-BE49-F238E27FC236}">
                <a16:creationId xmlns:a16="http://schemas.microsoft.com/office/drawing/2014/main" xmlns="" id="{71B3BF77-2994-4214-92C8-7F4A4D076C15}"/>
              </a:ext>
            </a:extLst>
          </p:cNvPr>
          <p:cNvPicPr>
            <a:picLocks noChangeAspect="1"/>
          </p:cNvPicPr>
          <p:nvPr/>
        </p:nvPicPr>
        <p:blipFill>
          <a:blip r:embed="rId6"/>
          <a:stretch>
            <a:fillRect/>
          </a:stretch>
        </p:blipFill>
        <p:spPr>
          <a:xfrm>
            <a:off x="2580982" y="5084782"/>
            <a:ext cx="2111944" cy="1321801"/>
          </a:xfrm>
          <a:prstGeom prst="rect">
            <a:avLst/>
          </a:prstGeom>
        </p:spPr>
      </p:pic>
    </p:spTree>
    <p:extLst>
      <p:ext uri="{BB962C8B-B14F-4D97-AF65-F5344CB8AC3E}">
        <p14:creationId xmlns:p14="http://schemas.microsoft.com/office/powerpoint/2010/main" val="133378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latin typeface="Comic Sans MS" pitchFamily="66" charset="0"/>
              </a:rPr>
              <a:t>Grow our Brain</a:t>
            </a:r>
          </a:p>
        </p:txBody>
      </p:sp>
      <p:sp>
        <p:nvSpPr>
          <p:cNvPr id="3" name="Content Placeholder 2"/>
          <p:cNvSpPr>
            <a:spLocks noGrp="1"/>
          </p:cNvSpPr>
          <p:nvPr>
            <p:ph idx="1"/>
          </p:nvPr>
        </p:nvSpPr>
        <p:spPr/>
        <p:txBody>
          <a:bodyPr/>
          <a:lstStyle/>
          <a:p>
            <a:pPr marL="0" indent="0">
              <a:buNone/>
            </a:pPr>
            <a:r>
              <a:rPr lang="en-GB" b="1" dirty="0">
                <a:latin typeface="Bradley Hand ITC" panose="03070402050302030203" pitchFamily="66" charset="0"/>
              </a:rPr>
              <a:t>We all have the ability to grow our brain. We need to challenge ourselves to try out new learning.</a:t>
            </a:r>
          </a:p>
          <a:p>
            <a:endParaRPr lang="en-GB" dirty="0">
              <a:latin typeface="Comic Sans MS" pitchFamily="66" charset="0"/>
            </a:endParaRPr>
          </a:p>
        </p:txBody>
      </p:sp>
      <p:pic>
        <p:nvPicPr>
          <p:cNvPr id="15362" name="Picture 2" descr="http://simplesmartscience.com/blog/wp-content/uploads/growing-brain.jpg"/>
          <p:cNvPicPr>
            <a:picLocks noChangeAspect="1" noChangeArrowheads="1"/>
          </p:cNvPicPr>
          <p:nvPr/>
        </p:nvPicPr>
        <p:blipFill>
          <a:blip r:embed="rId2" cstate="print"/>
          <a:srcRect/>
          <a:stretch>
            <a:fillRect/>
          </a:stretch>
        </p:blipFill>
        <p:spPr bwMode="auto">
          <a:xfrm>
            <a:off x="5004048" y="3717032"/>
            <a:ext cx="2857500" cy="2209801"/>
          </a:xfrm>
          <a:prstGeom prst="rect">
            <a:avLst/>
          </a:prstGeom>
          <a:noFill/>
        </p:spPr>
      </p:pic>
      <p:pic>
        <p:nvPicPr>
          <p:cNvPr id="7" name="Picture 4" descr="http://kaitlynolcese.weebly.com/uploads/2/5/7/1/25719352/7937965_orig.jpeg"/>
          <p:cNvPicPr>
            <a:picLocks noChangeAspect="1" noChangeArrowheads="1"/>
          </p:cNvPicPr>
          <p:nvPr/>
        </p:nvPicPr>
        <p:blipFill>
          <a:blip r:embed="rId3" cstate="print"/>
          <a:srcRect/>
          <a:stretch>
            <a:fillRect/>
          </a:stretch>
        </p:blipFill>
        <p:spPr bwMode="auto">
          <a:xfrm>
            <a:off x="1619672" y="3789040"/>
            <a:ext cx="2190750" cy="2085975"/>
          </a:xfrm>
          <a:prstGeom prst="rect">
            <a:avLst/>
          </a:prstGeom>
          <a:noFill/>
        </p:spPr>
      </p:pic>
      <p:sp>
        <p:nvSpPr>
          <p:cNvPr id="6" name="Title 1">
            <a:extLst>
              <a:ext uri="{FF2B5EF4-FFF2-40B4-BE49-F238E27FC236}">
                <a16:creationId xmlns:a16="http://schemas.microsoft.com/office/drawing/2014/main" xmlns="" id="{547CB325-2A66-491F-B023-99E231DC9ADF}"/>
              </a:ext>
            </a:extLst>
          </p:cNvPr>
          <p:cNvSpPr txBox="1">
            <a:spLocks/>
          </p:cNvSpPr>
          <p:nvPr/>
        </p:nvSpPr>
        <p:spPr>
          <a:xfrm>
            <a:off x="452191" y="274638"/>
            <a:ext cx="8229600" cy="1296974"/>
          </a:xfrm>
          <a:prstGeom prst="rect">
            <a:avLst/>
          </a:prstGeom>
          <a:solidFill>
            <a:schemeClr val="tx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chemeClr val="bg2"/>
                </a:solidFill>
                <a:latin typeface="Bradley Hand ITC" panose="03070402050302030203" pitchFamily="66" charset="0"/>
              </a:rPr>
              <a:t>Grow our Brain</a:t>
            </a:r>
          </a:p>
        </p:txBody>
      </p:sp>
      <p:pic>
        <p:nvPicPr>
          <p:cNvPr id="4" name="Picture 3">
            <a:extLst>
              <a:ext uri="{FF2B5EF4-FFF2-40B4-BE49-F238E27FC236}">
                <a16:creationId xmlns:a16="http://schemas.microsoft.com/office/drawing/2014/main" xmlns="" id="{5D9C029E-696E-43B8-9AFD-C330E631BE46}"/>
              </a:ext>
            </a:extLst>
          </p:cNvPr>
          <p:cNvPicPr>
            <a:picLocks noChangeAspect="1"/>
          </p:cNvPicPr>
          <p:nvPr/>
        </p:nvPicPr>
        <p:blipFill>
          <a:blip r:embed="rId4"/>
          <a:stretch>
            <a:fillRect/>
          </a:stretch>
        </p:blipFill>
        <p:spPr>
          <a:xfrm>
            <a:off x="6948264" y="364512"/>
            <a:ext cx="1371719" cy="963251"/>
          </a:xfrm>
          <a:prstGeom prst="rect">
            <a:avLst/>
          </a:prstGeom>
        </p:spPr>
      </p:pic>
    </p:spTree>
    <p:extLst>
      <p:ext uri="{BB962C8B-B14F-4D97-AF65-F5344CB8AC3E}">
        <p14:creationId xmlns:p14="http://schemas.microsoft.com/office/powerpoint/2010/main" val="2831546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96974"/>
          </a:xfrm>
          <a:solidFill>
            <a:schemeClr val="tx1"/>
          </a:solidFill>
        </p:spPr>
        <p:txBody>
          <a:bodyPr>
            <a:normAutofit/>
          </a:bodyPr>
          <a:lstStyle/>
          <a:p>
            <a:pPr algn="l"/>
            <a:r>
              <a:rPr lang="en-GB" b="1" dirty="0">
                <a:solidFill>
                  <a:srgbClr val="002060"/>
                </a:solidFill>
                <a:latin typeface="Bradley Hand ITC" pitchFamily="66" charset="0"/>
              </a:rPr>
              <a:t>Be Positive</a:t>
            </a:r>
            <a:endParaRPr lang="en-GB" dirty="0">
              <a:solidFill>
                <a:srgbClr val="002060"/>
              </a:solidFill>
            </a:endParaRPr>
          </a:p>
        </p:txBody>
      </p:sp>
      <p:sp>
        <p:nvSpPr>
          <p:cNvPr id="3" name="Content Placeholder 2"/>
          <p:cNvSpPr>
            <a:spLocks noGrp="1"/>
          </p:cNvSpPr>
          <p:nvPr>
            <p:ph idx="1"/>
          </p:nvPr>
        </p:nvSpPr>
        <p:spPr>
          <a:xfrm>
            <a:off x="557242" y="1928802"/>
            <a:ext cx="8229600" cy="4572032"/>
          </a:xfrm>
        </p:spPr>
        <p:txBody>
          <a:bodyPr>
            <a:normAutofit/>
          </a:bodyPr>
          <a:lstStyle/>
          <a:p>
            <a:pPr algn="ctr">
              <a:buNone/>
            </a:pPr>
            <a:r>
              <a:rPr lang="en-GB" b="1" dirty="0">
                <a:latin typeface="Bradley Hand ITC" panose="03070402050302030203" pitchFamily="66" charset="0"/>
              </a:rPr>
              <a:t>To help you grow your brain and learn more you need to be positive.</a:t>
            </a:r>
          </a:p>
          <a:p>
            <a:pPr algn="ctr">
              <a:buNone/>
            </a:pPr>
            <a:endParaRPr lang="en-GB" b="1" dirty="0">
              <a:latin typeface="Bradley Hand ITC" panose="03070402050302030203" pitchFamily="66" charset="0"/>
            </a:endParaRPr>
          </a:p>
          <a:p>
            <a:pPr algn="ctr">
              <a:buNone/>
            </a:pPr>
            <a:r>
              <a:rPr lang="en-GB" b="1" dirty="0">
                <a:latin typeface="Bradley Hand ITC" panose="03070402050302030203" pitchFamily="66" charset="0"/>
              </a:rPr>
              <a:t>You need to think I CAN DO IT!</a:t>
            </a:r>
          </a:p>
          <a:p>
            <a:pPr algn="ctr">
              <a:buNone/>
            </a:pPr>
            <a:r>
              <a:rPr lang="en-GB" b="1" dirty="0">
                <a:latin typeface="Bradley Hand ITC" panose="03070402050302030203" pitchFamily="66" charset="0"/>
              </a:rPr>
              <a:t>I will try my best.</a:t>
            </a:r>
          </a:p>
          <a:p>
            <a:pPr algn="ctr">
              <a:buNone/>
            </a:pPr>
            <a:r>
              <a:rPr lang="en-GB" b="1" dirty="0">
                <a:latin typeface="Bradley Hand ITC" panose="03070402050302030203" pitchFamily="66" charset="0"/>
              </a:rPr>
              <a:t>It is good to make mistakes and learn from them.</a:t>
            </a:r>
          </a:p>
          <a:p>
            <a:endParaRPr lang="en-GB" dirty="0">
              <a:latin typeface="Bradley Hand ITC" pitchFamily="66" charset="0"/>
            </a:endParaRPr>
          </a:p>
        </p:txBody>
      </p:sp>
      <p:graphicFrame>
        <p:nvGraphicFramePr>
          <p:cNvPr id="4" name="Table 3"/>
          <p:cNvGraphicFramePr>
            <a:graphicFrameLocks noGrp="1"/>
          </p:cNvGraphicFramePr>
          <p:nvPr/>
        </p:nvGraphicFramePr>
        <p:xfrm>
          <a:off x="1" y="1684962"/>
          <a:ext cx="9144009" cy="243840"/>
        </p:xfrm>
        <a:graphic>
          <a:graphicData uri="http://schemas.openxmlformats.org/drawingml/2006/table">
            <a:tbl>
              <a:tblPr firstRow="1" bandRow="1">
                <a:tableStyleId>{5C22544A-7EE6-4342-B048-85BDC9FD1C3A}</a:tableStyleId>
              </a:tblPr>
              <a:tblGrid>
                <a:gridCol w="357157">
                  <a:extLst>
                    <a:ext uri="{9D8B030D-6E8A-4147-A177-3AD203B41FA5}">
                      <a16:colId xmlns:a16="http://schemas.microsoft.com/office/drawing/2014/main" xmlns="" val="20000"/>
                    </a:ext>
                  </a:extLst>
                </a:gridCol>
                <a:gridCol w="320177">
                  <a:extLst>
                    <a:ext uri="{9D8B030D-6E8A-4147-A177-3AD203B41FA5}">
                      <a16:colId xmlns:a16="http://schemas.microsoft.com/office/drawing/2014/main" xmlns="" val="20001"/>
                    </a:ext>
                  </a:extLst>
                </a:gridCol>
                <a:gridCol w="338667">
                  <a:extLst>
                    <a:ext uri="{9D8B030D-6E8A-4147-A177-3AD203B41FA5}">
                      <a16:colId xmlns:a16="http://schemas.microsoft.com/office/drawing/2014/main" xmlns="" val="20002"/>
                    </a:ext>
                  </a:extLst>
                </a:gridCol>
                <a:gridCol w="338667">
                  <a:extLst>
                    <a:ext uri="{9D8B030D-6E8A-4147-A177-3AD203B41FA5}">
                      <a16:colId xmlns:a16="http://schemas.microsoft.com/office/drawing/2014/main" xmlns="" val="20003"/>
                    </a:ext>
                  </a:extLst>
                </a:gridCol>
                <a:gridCol w="338667">
                  <a:extLst>
                    <a:ext uri="{9D8B030D-6E8A-4147-A177-3AD203B41FA5}">
                      <a16:colId xmlns:a16="http://schemas.microsoft.com/office/drawing/2014/main" xmlns="" val="20004"/>
                    </a:ext>
                  </a:extLst>
                </a:gridCol>
                <a:gridCol w="338667">
                  <a:extLst>
                    <a:ext uri="{9D8B030D-6E8A-4147-A177-3AD203B41FA5}">
                      <a16:colId xmlns:a16="http://schemas.microsoft.com/office/drawing/2014/main" xmlns="" val="20005"/>
                    </a:ext>
                  </a:extLst>
                </a:gridCol>
                <a:gridCol w="338667">
                  <a:extLst>
                    <a:ext uri="{9D8B030D-6E8A-4147-A177-3AD203B41FA5}">
                      <a16:colId xmlns:a16="http://schemas.microsoft.com/office/drawing/2014/main" xmlns="" val="20006"/>
                    </a:ext>
                  </a:extLst>
                </a:gridCol>
                <a:gridCol w="338667">
                  <a:extLst>
                    <a:ext uri="{9D8B030D-6E8A-4147-A177-3AD203B41FA5}">
                      <a16:colId xmlns:a16="http://schemas.microsoft.com/office/drawing/2014/main" xmlns="" val="20007"/>
                    </a:ext>
                  </a:extLst>
                </a:gridCol>
                <a:gridCol w="338667">
                  <a:extLst>
                    <a:ext uri="{9D8B030D-6E8A-4147-A177-3AD203B41FA5}">
                      <a16:colId xmlns:a16="http://schemas.microsoft.com/office/drawing/2014/main" xmlns="" val="20008"/>
                    </a:ext>
                  </a:extLst>
                </a:gridCol>
                <a:gridCol w="338667">
                  <a:extLst>
                    <a:ext uri="{9D8B030D-6E8A-4147-A177-3AD203B41FA5}">
                      <a16:colId xmlns:a16="http://schemas.microsoft.com/office/drawing/2014/main" xmlns="" val="20009"/>
                    </a:ext>
                  </a:extLst>
                </a:gridCol>
                <a:gridCol w="338667">
                  <a:extLst>
                    <a:ext uri="{9D8B030D-6E8A-4147-A177-3AD203B41FA5}">
                      <a16:colId xmlns:a16="http://schemas.microsoft.com/office/drawing/2014/main" xmlns="" val="20010"/>
                    </a:ext>
                  </a:extLst>
                </a:gridCol>
                <a:gridCol w="338667">
                  <a:extLst>
                    <a:ext uri="{9D8B030D-6E8A-4147-A177-3AD203B41FA5}">
                      <a16:colId xmlns:a16="http://schemas.microsoft.com/office/drawing/2014/main" xmlns="" val="20011"/>
                    </a:ext>
                  </a:extLst>
                </a:gridCol>
                <a:gridCol w="338667">
                  <a:extLst>
                    <a:ext uri="{9D8B030D-6E8A-4147-A177-3AD203B41FA5}">
                      <a16:colId xmlns:a16="http://schemas.microsoft.com/office/drawing/2014/main" xmlns="" val="20012"/>
                    </a:ext>
                  </a:extLst>
                </a:gridCol>
                <a:gridCol w="338667">
                  <a:extLst>
                    <a:ext uri="{9D8B030D-6E8A-4147-A177-3AD203B41FA5}">
                      <a16:colId xmlns:a16="http://schemas.microsoft.com/office/drawing/2014/main" xmlns="" val="20013"/>
                    </a:ext>
                  </a:extLst>
                </a:gridCol>
                <a:gridCol w="338667">
                  <a:extLst>
                    <a:ext uri="{9D8B030D-6E8A-4147-A177-3AD203B41FA5}">
                      <a16:colId xmlns:a16="http://schemas.microsoft.com/office/drawing/2014/main" xmlns="" val="20014"/>
                    </a:ext>
                  </a:extLst>
                </a:gridCol>
                <a:gridCol w="338667">
                  <a:extLst>
                    <a:ext uri="{9D8B030D-6E8A-4147-A177-3AD203B41FA5}">
                      <a16:colId xmlns:a16="http://schemas.microsoft.com/office/drawing/2014/main" xmlns="" val="20015"/>
                    </a:ext>
                  </a:extLst>
                </a:gridCol>
                <a:gridCol w="338667">
                  <a:extLst>
                    <a:ext uri="{9D8B030D-6E8A-4147-A177-3AD203B41FA5}">
                      <a16:colId xmlns:a16="http://schemas.microsoft.com/office/drawing/2014/main" xmlns="" val="20016"/>
                    </a:ext>
                  </a:extLst>
                </a:gridCol>
                <a:gridCol w="338667">
                  <a:extLst>
                    <a:ext uri="{9D8B030D-6E8A-4147-A177-3AD203B41FA5}">
                      <a16:colId xmlns:a16="http://schemas.microsoft.com/office/drawing/2014/main" xmlns="" val="20017"/>
                    </a:ext>
                  </a:extLst>
                </a:gridCol>
                <a:gridCol w="338667">
                  <a:extLst>
                    <a:ext uri="{9D8B030D-6E8A-4147-A177-3AD203B41FA5}">
                      <a16:colId xmlns:a16="http://schemas.microsoft.com/office/drawing/2014/main" xmlns="" val="20018"/>
                    </a:ext>
                  </a:extLst>
                </a:gridCol>
                <a:gridCol w="338667">
                  <a:extLst>
                    <a:ext uri="{9D8B030D-6E8A-4147-A177-3AD203B41FA5}">
                      <a16:colId xmlns:a16="http://schemas.microsoft.com/office/drawing/2014/main" xmlns="" val="20019"/>
                    </a:ext>
                  </a:extLst>
                </a:gridCol>
                <a:gridCol w="338667">
                  <a:extLst>
                    <a:ext uri="{9D8B030D-6E8A-4147-A177-3AD203B41FA5}">
                      <a16:colId xmlns:a16="http://schemas.microsoft.com/office/drawing/2014/main" xmlns="" val="20020"/>
                    </a:ext>
                  </a:extLst>
                </a:gridCol>
                <a:gridCol w="338667">
                  <a:extLst>
                    <a:ext uri="{9D8B030D-6E8A-4147-A177-3AD203B41FA5}">
                      <a16:colId xmlns:a16="http://schemas.microsoft.com/office/drawing/2014/main" xmlns="" val="20021"/>
                    </a:ext>
                  </a:extLst>
                </a:gridCol>
                <a:gridCol w="338667">
                  <a:extLst>
                    <a:ext uri="{9D8B030D-6E8A-4147-A177-3AD203B41FA5}">
                      <a16:colId xmlns:a16="http://schemas.microsoft.com/office/drawing/2014/main" xmlns="" val="20022"/>
                    </a:ext>
                  </a:extLst>
                </a:gridCol>
                <a:gridCol w="338667">
                  <a:extLst>
                    <a:ext uri="{9D8B030D-6E8A-4147-A177-3AD203B41FA5}">
                      <a16:colId xmlns:a16="http://schemas.microsoft.com/office/drawing/2014/main" xmlns="" val="20023"/>
                    </a:ext>
                  </a:extLst>
                </a:gridCol>
                <a:gridCol w="338667">
                  <a:extLst>
                    <a:ext uri="{9D8B030D-6E8A-4147-A177-3AD203B41FA5}">
                      <a16:colId xmlns:a16="http://schemas.microsoft.com/office/drawing/2014/main" xmlns="" val="20024"/>
                    </a:ext>
                  </a:extLst>
                </a:gridCol>
                <a:gridCol w="338667">
                  <a:extLst>
                    <a:ext uri="{9D8B030D-6E8A-4147-A177-3AD203B41FA5}">
                      <a16:colId xmlns:a16="http://schemas.microsoft.com/office/drawing/2014/main" xmlns="" val="20025"/>
                    </a:ext>
                  </a:extLst>
                </a:gridCol>
                <a:gridCol w="338667">
                  <a:extLst>
                    <a:ext uri="{9D8B030D-6E8A-4147-A177-3AD203B41FA5}">
                      <a16:colId xmlns:a16="http://schemas.microsoft.com/office/drawing/2014/main" xmlns="" val="20026"/>
                    </a:ext>
                  </a:extLst>
                </a:gridCol>
              </a:tblGrid>
              <a:tr h="22288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extLst>
                  <a:ext uri="{0D108BD9-81ED-4DB2-BD59-A6C34878D82A}">
                    <a16:rowId xmlns:a16="http://schemas.microsoft.com/office/drawing/2014/main" xmlns="" val="10000"/>
                  </a:ext>
                </a:extLst>
              </a:tr>
            </a:tbl>
          </a:graphicData>
        </a:graphic>
      </p:graphicFrame>
      <p:pic>
        <p:nvPicPr>
          <p:cNvPr id="5" name="Picture 4" descr="School Logo.JPG"/>
          <p:cNvPicPr>
            <a:picLocks noChangeAspect="1"/>
          </p:cNvPicPr>
          <p:nvPr/>
        </p:nvPicPr>
        <p:blipFill>
          <a:blip r:embed="rId2" cstate="print"/>
          <a:stretch>
            <a:fillRect/>
          </a:stretch>
        </p:blipFill>
        <p:spPr>
          <a:xfrm>
            <a:off x="7072330" y="357166"/>
            <a:ext cx="1371038" cy="963444"/>
          </a:xfrm>
          <a:prstGeom prst="rect">
            <a:avLst/>
          </a:prstGeom>
        </p:spPr>
      </p:pic>
    </p:spTree>
    <p:extLst>
      <p:ext uri="{BB962C8B-B14F-4D97-AF65-F5344CB8AC3E}">
        <p14:creationId xmlns:p14="http://schemas.microsoft.com/office/powerpoint/2010/main" val="45358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96974"/>
          </a:xfrm>
          <a:solidFill>
            <a:schemeClr val="tx1"/>
          </a:solidFill>
        </p:spPr>
        <p:txBody>
          <a:bodyPr>
            <a:normAutofit/>
          </a:bodyPr>
          <a:lstStyle/>
          <a:p>
            <a:pPr algn="l"/>
            <a:r>
              <a:rPr lang="en-GB" b="1" dirty="0">
                <a:solidFill>
                  <a:srgbClr val="002060"/>
                </a:solidFill>
                <a:latin typeface="Bradley Hand ITC" pitchFamily="66" charset="0"/>
              </a:rPr>
              <a:t>Super Learning Powers</a:t>
            </a:r>
            <a:endParaRPr lang="en-GB" dirty="0">
              <a:solidFill>
                <a:srgbClr val="002060"/>
              </a:solidFill>
            </a:endParaRPr>
          </a:p>
        </p:txBody>
      </p:sp>
      <p:sp>
        <p:nvSpPr>
          <p:cNvPr id="3" name="Content Placeholder 2"/>
          <p:cNvSpPr>
            <a:spLocks noGrp="1"/>
          </p:cNvSpPr>
          <p:nvPr>
            <p:ph idx="1"/>
          </p:nvPr>
        </p:nvSpPr>
        <p:spPr>
          <a:xfrm>
            <a:off x="557242" y="1928802"/>
            <a:ext cx="8229600" cy="4572032"/>
          </a:xfrm>
        </p:spPr>
        <p:txBody>
          <a:bodyPr>
            <a:normAutofit/>
          </a:bodyPr>
          <a:lstStyle/>
          <a:p>
            <a:pPr algn="ctr">
              <a:buNone/>
            </a:pPr>
            <a:r>
              <a:rPr lang="en-GB" b="1" dirty="0">
                <a:latin typeface="Bradley Hand ITC" panose="03070402050302030203" pitchFamily="66" charset="0"/>
              </a:rPr>
              <a:t>Inside us all we have some Super Learning Powers which will help us to grow our brains.</a:t>
            </a:r>
          </a:p>
          <a:p>
            <a:pPr algn="ctr">
              <a:buNone/>
            </a:pPr>
            <a:endParaRPr lang="en-GB" b="1" dirty="0">
              <a:latin typeface="Bradley Hand ITC" panose="03070402050302030203" pitchFamily="66" charset="0"/>
            </a:endParaRPr>
          </a:p>
          <a:p>
            <a:pPr algn="ctr">
              <a:buNone/>
            </a:pPr>
            <a:r>
              <a:rPr lang="en-GB" b="1" dirty="0">
                <a:latin typeface="Bradley Hand ITC" panose="03070402050302030203" pitchFamily="66" charset="0"/>
              </a:rPr>
              <a:t>We will meet some superheroes that will help us.</a:t>
            </a:r>
          </a:p>
          <a:p>
            <a:endParaRPr lang="en-GB" dirty="0">
              <a:latin typeface="Bradley Hand ITC" pitchFamily="66" charset="0"/>
            </a:endParaRPr>
          </a:p>
        </p:txBody>
      </p:sp>
      <p:graphicFrame>
        <p:nvGraphicFramePr>
          <p:cNvPr id="4" name="Table 3"/>
          <p:cNvGraphicFramePr>
            <a:graphicFrameLocks noGrp="1"/>
          </p:cNvGraphicFramePr>
          <p:nvPr/>
        </p:nvGraphicFramePr>
        <p:xfrm>
          <a:off x="1" y="1684962"/>
          <a:ext cx="9144009" cy="243840"/>
        </p:xfrm>
        <a:graphic>
          <a:graphicData uri="http://schemas.openxmlformats.org/drawingml/2006/table">
            <a:tbl>
              <a:tblPr firstRow="1" bandRow="1">
                <a:tableStyleId>{5C22544A-7EE6-4342-B048-85BDC9FD1C3A}</a:tableStyleId>
              </a:tblPr>
              <a:tblGrid>
                <a:gridCol w="357157">
                  <a:extLst>
                    <a:ext uri="{9D8B030D-6E8A-4147-A177-3AD203B41FA5}">
                      <a16:colId xmlns:a16="http://schemas.microsoft.com/office/drawing/2014/main" xmlns="" val="20000"/>
                    </a:ext>
                  </a:extLst>
                </a:gridCol>
                <a:gridCol w="320177">
                  <a:extLst>
                    <a:ext uri="{9D8B030D-6E8A-4147-A177-3AD203B41FA5}">
                      <a16:colId xmlns:a16="http://schemas.microsoft.com/office/drawing/2014/main" xmlns="" val="20001"/>
                    </a:ext>
                  </a:extLst>
                </a:gridCol>
                <a:gridCol w="338667">
                  <a:extLst>
                    <a:ext uri="{9D8B030D-6E8A-4147-A177-3AD203B41FA5}">
                      <a16:colId xmlns:a16="http://schemas.microsoft.com/office/drawing/2014/main" xmlns="" val="20002"/>
                    </a:ext>
                  </a:extLst>
                </a:gridCol>
                <a:gridCol w="338667">
                  <a:extLst>
                    <a:ext uri="{9D8B030D-6E8A-4147-A177-3AD203B41FA5}">
                      <a16:colId xmlns:a16="http://schemas.microsoft.com/office/drawing/2014/main" xmlns="" val="20003"/>
                    </a:ext>
                  </a:extLst>
                </a:gridCol>
                <a:gridCol w="338667">
                  <a:extLst>
                    <a:ext uri="{9D8B030D-6E8A-4147-A177-3AD203B41FA5}">
                      <a16:colId xmlns:a16="http://schemas.microsoft.com/office/drawing/2014/main" xmlns="" val="20004"/>
                    </a:ext>
                  </a:extLst>
                </a:gridCol>
                <a:gridCol w="338667">
                  <a:extLst>
                    <a:ext uri="{9D8B030D-6E8A-4147-A177-3AD203B41FA5}">
                      <a16:colId xmlns:a16="http://schemas.microsoft.com/office/drawing/2014/main" xmlns="" val="20005"/>
                    </a:ext>
                  </a:extLst>
                </a:gridCol>
                <a:gridCol w="338667">
                  <a:extLst>
                    <a:ext uri="{9D8B030D-6E8A-4147-A177-3AD203B41FA5}">
                      <a16:colId xmlns:a16="http://schemas.microsoft.com/office/drawing/2014/main" xmlns="" val="20006"/>
                    </a:ext>
                  </a:extLst>
                </a:gridCol>
                <a:gridCol w="338667">
                  <a:extLst>
                    <a:ext uri="{9D8B030D-6E8A-4147-A177-3AD203B41FA5}">
                      <a16:colId xmlns:a16="http://schemas.microsoft.com/office/drawing/2014/main" xmlns="" val="20007"/>
                    </a:ext>
                  </a:extLst>
                </a:gridCol>
                <a:gridCol w="338667">
                  <a:extLst>
                    <a:ext uri="{9D8B030D-6E8A-4147-A177-3AD203B41FA5}">
                      <a16:colId xmlns:a16="http://schemas.microsoft.com/office/drawing/2014/main" xmlns="" val="20008"/>
                    </a:ext>
                  </a:extLst>
                </a:gridCol>
                <a:gridCol w="338667">
                  <a:extLst>
                    <a:ext uri="{9D8B030D-6E8A-4147-A177-3AD203B41FA5}">
                      <a16:colId xmlns:a16="http://schemas.microsoft.com/office/drawing/2014/main" xmlns="" val="20009"/>
                    </a:ext>
                  </a:extLst>
                </a:gridCol>
                <a:gridCol w="338667">
                  <a:extLst>
                    <a:ext uri="{9D8B030D-6E8A-4147-A177-3AD203B41FA5}">
                      <a16:colId xmlns:a16="http://schemas.microsoft.com/office/drawing/2014/main" xmlns="" val="20010"/>
                    </a:ext>
                  </a:extLst>
                </a:gridCol>
                <a:gridCol w="338667">
                  <a:extLst>
                    <a:ext uri="{9D8B030D-6E8A-4147-A177-3AD203B41FA5}">
                      <a16:colId xmlns:a16="http://schemas.microsoft.com/office/drawing/2014/main" xmlns="" val="20011"/>
                    </a:ext>
                  </a:extLst>
                </a:gridCol>
                <a:gridCol w="338667">
                  <a:extLst>
                    <a:ext uri="{9D8B030D-6E8A-4147-A177-3AD203B41FA5}">
                      <a16:colId xmlns:a16="http://schemas.microsoft.com/office/drawing/2014/main" xmlns="" val="20012"/>
                    </a:ext>
                  </a:extLst>
                </a:gridCol>
                <a:gridCol w="338667">
                  <a:extLst>
                    <a:ext uri="{9D8B030D-6E8A-4147-A177-3AD203B41FA5}">
                      <a16:colId xmlns:a16="http://schemas.microsoft.com/office/drawing/2014/main" xmlns="" val="20013"/>
                    </a:ext>
                  </a:extLst>
                </a:gridCol>
                <a:gridCol w="338667">
                  <a:extLst>
                    <a:ext uri="{9D8B030D-6E8A-4147-A177-3AD203B41FA5}">
                      <a16:colId xmlns:a16="http://schemas.microsoft.com/office/drawing/2014/main" xmlns="" val="20014"/>
                    </a:ext>
                  </a:extLst>
                </a:gridCol>
                <a:gridCol w="338667">
                  <a:extLst>
                    <a:ext uri="{9D8B030D-6E8A-4147-A177-3AD203B41FA5}">
                      <a16:colId xmlns:a16="http://schemas.microsoft.com/office/drawing/2014/main" xmlns="" val="20015"/>
                    </a:ext>
                  </a:extLst>
                </a:gridCol>
                <a:gridCol w="338667">
                  <a:extLst>
                    <a:ext uri="{9D8B030D-6E8A-4147-A177-3AD203B41FA5}">
                      <a16:colId xmlns:a16="http://schemas.microsoft.com/office/drawing/2014/main" xmlns="" val="20016"/>
                    </a:ext>
                  </a:extLst>
                </a:gridCol>
                <a:gridCol w="338667">
                  <a:extLst>
                    <a:ext uri="{9D8B030D-6E8A-4147-A177-3AD203B41FA5}">
                      <a16:colId xmlns:a16="http://schemas.microsoft.com/office/drawing/2014/main" xmlns="" val="20017"/>
                    </a:ext>
                  </a:extLst>
                </a:gridCol>
                <a:gridCol w="338667">
                  <a:extLst>
                    <a:ext uri="{9D8B030D-6E8A-4147-A177-3AD203B41FA5}">
                      <a16:colId xmlns:a16="http://schemas.microsoft.com/office/drawing/2014/main" xmlns="" val="20018"/>
                    </a:ext>
                  </a:extLst>
                </a:gridCol>
                <a:gridCol w="338667">
                  <a:extLst>
                    <a:ext uri="{9D8B030D-6E8A-4147-A177-3AD203B41FA5}">
                      <a16:colId xmlns:a16="http://schemas.microsoft.com/office/drawing/2014/main" xmlns="" val="20019"/>
                    </a:ext>
                  </a:extLst>
                </a:gridCol>
                <a:gridCol w="338667">
                  <a:extLst>
                    <a:ext uri="{9D8B030D-6E8A-4147-A177-3AD203B41FA5}">
                      <a16:colId xmlns:a16="http://schemas.microsoft.com/office/drawing/2014/main" xmlns="" val="20020"/>
                    </a:ext>
                  </a:extLst>
                </a:gridCol>
                <a:gridCol w="338667">
                  <a:extLst>
                    <a:ext uri="{9D8B030D-6E8A-4147-A177-3AD203B41FA5}">
                      <a16:colId xmlns:a16="http://schemas.microsoft.com/office/drawing/2014/main" xmlns="" val="20021"/>
                    </a:ext>
                  </a:extLst>
                </a:gridCol>
                <a:gridCol w="338667">
                  <a:extLst>
                    <a:ext uri="{9D8B030D-6E8A-4147-A177-3AD203B41FA5}">
                      <a16:colId xmlns:a16="http://schemas.microsoft.com/office/drawing/2014/main" xmlns="" val="20022"/>
                    </a:ext>
                  </a:extLst>
                </a:gridCol>
                <a:gridCol w="338667">
                  <a:extLst>
                    <a:ext uri="{9D8B030D-6E8A-4147-A177-3AD203B41FA5}">
                      <a16:colId xmlns:a16="http://schemas.microsoft.com/office/drawing/2014/main" xmlns="" val="20023"/>
                    </a:ext>
                  </a:extLst>
                </a:gridCol>
                <a:gridCol w="338667">
                  <a:extLst>
                    <a:ext uri="{9D8B030D-6E8A-4147-A177-3AD203B41FA5}">
                      <a16:colId xmlns:a16="http://schemas.microsoft.com/office/drawing/2014/main" xmlns="" val="20024"/>
                    </a:ext>
                  </a:extLst>
                </a:gridCol>
                <a:gridCol w="338667">
                  <a:extLst>
                    <a:ext uri="{9D8B030D-6E8A-4147-A177-3AD203B41FA5}">
                      <a16:colId xmlns:a16="http://schemas.microsoft.com/office/drawing/2014/main" xmlns="" val="20025"/>
                    </a:ext>
                  </a:extLst>
                </a:gridCol>
                <a:gridCol w="338667">
                  <a:extLst>
                    <a:ext uri="{9D8B030D-6E8A-4147-A177-3AD203B41FA5}">
                      <a16:colId xmlns:a16="http://schemas.microsoft.com/office/drawing/2014/main" xmlns="" val="20026"/>
                    </a:ext>
                  </a:extLst>
                </a:gridCol>
              </a:tblGrid>
              <a:tr h="22288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extLst>
                  <a:ext uri="{0D108BD9-81ED-4DB2-BD59-A6C34878D82A}">
                    <a16:rowId xmlns:a16="http://schemas.microsoft.com/office/drawing/2014/main" xmlns="" val="10000"/>
                  </a:ext>
                </a:extLst>
              </a:tr>
            </a:tbl>
          </a:graphicData>
        </a:graphic>
      </p:graphicFrame>
      <p:pic>
        <p:nvPicPr>
          <p:cNvPr id="5" name="Picture 4" descr="School Logo.JPG"/>
          <p:cNvPicPr>
            <a:picLocks noChangeAspect="1"/>
          </p:cNvPicPr>
          <p:nvPr/>
        </p:nvPicPr>
        <p:blipFill>
          <a:blip r:embed="rId2" cstate="print"/>
          <a:stretch>
            <a:fillRect/>
          </a:stretch>
        </p:blipFill>
        <p:spPr>
          <a:xfrm>
            <a:off x="7072330" y="357166"/>
            <a:ext cx="1371038" cy="963444"/>
          </a:xfrm>
          <a:prstGeom prst="rect">
            <a:avLst/>
          </a:prstGeom>
        </p:spPr>
      </p:pic>
      <p:pic>
        <p:nvPicPr>
          <p:cNvPr id="6" name="Picture 2" descr="https://upload.wikimedia.org/wikipedia/en/thumb/e/ea/Superman_shield.svg/1280px-Superman_shield.svg.png">
            <a:extLst>
              <a:ext uri="{FF2B5EF4-FFF2-40B4-BE49-F238E27FC236}">
                <a16:creationId xmlns:a16="http://schemas.microsoft.com/office/drawing/2014/main" xmlns="" id="{4E4A4A6E-FD5F-4473-8286-5DE778D924B8}"/>
              </a:ext>
            </a:extLst>
          </p:cNvPr>
          <p:cNvPicPr>
            <a:picLocks noChangeAspect="1" noChangeArrowheads="1"/>
          </p:cNvPicPr>
          <p:nvPr/>
        </p:nvPicPr>
        <p:blipFill>
          <a:blip r:embed="rId3" cstate="print">
            <a:lum bright="29000" contrast="23000"/>
          </a:blip>
          <a:srcRect/>
          <a:stretch>
            <a:fillRect/>
          </a:stretch>
        </p:blipFill>
        <p:spPr bwMode="auto">
          <a:xfrm>
            <a:off x="216523" y="4725144"/>
            <a:ext cx="2592288" cy="1946241"/>
          </a:xfrm>
          <a:prstGeom prst="rect">
            <a:avLst/>
          </a:prstGeom>
          <a:noFill/>
          <a:effectLst>
            <a:outerShdw blurRad="50800" dist="50800" dir="5400000" algn="ctr" rotWithShape="0">
              <a:srgbClr val="000000"/>
            </a:outerShdw>
          </a:effectLst>
        </p:spPr>
      </p:pic>
    </p:spTree>
    <p:extLst>
      <p:ext uri="{BB962C8B-B14F-4D97-AF65-F5344CB8AC3E}">
        <p14:creationId xmlns:p14="http://schemas.microsoft.com/office/powerpoint/2010/main" val="271920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Captain Challenge</a:t>
            </a:r>
          </a:p>
        </p:txBody>
      </p:sp>
      <p:pic>
        <p:nvPicPr>
          <p:cNvPr id="15" name="Content Placeholder 14">
            <a:extLst>
              <a:ext uri="{FF2B5EF4-FFF2-40B4-BE49-F238E27FC236}">
                <a16:creationId xmlns:a16="http://schemas.microsoft.com/office/drawing/2014/main" xmlns="" id="{2F170833-3683-40BE-A889-23497CF6E341}"/>
              </a:ext>
            </a:extLst>
          </p:cNvPr>
          <p:cNvPicPr>
            <a:picLocks noGrp="1" noChangeAspect="1"/>
          </p:cNvPicPr>
          <p:nvPr>
            <p:ph sz="half" idx="1"/>
          </p:nvPr>
        </p:nvPicPr>
        <p:blipFill>
          <a:blip r:embed="rId2"/>
          <a:stretch>
            <a:fillRect/>
          </a:stretch>
        </p:blipFill>
        <p:spPr>
          <a:xfrm>
            <a:off x="620107" y="1747686"/>
            <a:ext cx="3712786" cy="4230991"/>
          </a:xfrm>
          <a:prstGeom prst="rect">
            <a:avLst/>
          </a:prstGeom>
        </p:spPr>
      </p:pic>
      <p:sp>
        <p:nvSpPr>
          <p:cNvPr id="14" name="Content Placeholder 13">
            <a:extLst>
              <a:ext uri="{FF2B5EF4-FFF2-40B4-BE49-F238E27FC236}">
                <a16:creationId xmlns:a16="http://schemas.microsoft.com/office/drawing/2014/main" xmlns="" id="{28EEB254-F059-45A8-B1A7-A57F002A98C1}"/>
              </a:ext>
            </a:extLst>
          </p:cNvPr>
          <p:cNvSpPr>
            <a:spLocks noGrp="1"/>
          </p:cNvSpPr>
          <p:nvPr>
            <p:ph sz="half" idx="2"/>
          </p:nvPr>
        </p:nvSpPr>
        <p:spPr/>
        <p:txBody>
          <a:bodyPr/>
          <a:lstStyle/>
          <a:p>
            <a:r>
              <a:rPr lang="en-GB" b="1" dirty="0">
                <a:latin typeface="Bradley Hand ITC" panose="03070402050302030203" pitchFamily="66" charset="0"/>
              </a:rPr>
              <a:t>I like to explore new learning and challenge myself.</a:t>
            </a:r>
          </a:p>
          <a:p>
            <a:r>
              <a:rPr lang="en-GB" b="1" dirty="0">
                <a:latin typeface="Bradley Hand ITC" panose="03070402050302030203" pitchFamily="66" charset="0"/>
              </a:rPr>
              <a:t>The bigger the challenge the better.</a:t>
            </a:r>
          </a:p>
          <a:p>
            <a:r>
              <a:rPr lang="en-GB" b="1" dirty="0">
                <a:latin typeface="Bradley Hand ITC" panose="03070402050302030203" pitchFamily="66" charset="0"/>
              </a:rPr>
              <a:t>I love challenges- my brain keeps growing</a:t>
            </a:r>
          </a:p>
          <a:p>
            <a:r>
              <a:rPr lang="en-GB" b="1" dirty="0">
                <a:latin typeface="Bradley Hand ITC" panose="03070402050302030203" pitchFamily="66" charset="0"/>
              </a:rPr>
              <a:t>I have lots of Learning Power</a:t>
            </a:r>
          </a:p>
          <a:p>
            <a:endParaRPr lang="en-GB" dirty="0"/>
          </a:p>
        </p:txBody>
      </p:sp>
      <p:pic>
        <p:nvPicPr>
          <p:cNvPr id="11" name="Picture 10" descr="School Logo.JPG"/>
          <p:cNvPicPr>
            <a:picLocks noChangeAspect="1"/>
          </p:cNvPicPr>
          <p:nvPr/>
        </p:nvPicPr>
        <p:blipFill>
          <a:blip r:embed="rId3" cstate="print"/>
          <a:stretch>
            <a:fillRect/>
          </a:stretch>
        </p:blipFill>
        <p:spPr>
          <a:xfrm>
            <a:off x="7072330" y="214290"/>
            <a:ext cx="1371038" cy="963444"/>
          </a:xfrm>
          <a:prstGeom prst="rect">
            <a:avLst/>
          </a:prstGeom>
        </p:spPr>
      </p:pic>
    </p:spTree>
    <p:extLst>
      <p:ext uri="{BB962C8B-B14F-4D97-AF65-F5344CB8AC3E}">
        <p14:creationId xmlns:p14="http://schemas.microsoft.com/office/powerpoint/2010/main" val="388186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Challenge Books / Cards </a:t>
            </a:r>
          </a:p>
        </p:txBody>
      </p:sp>
      <p:sp>
        <p:nvSpPr>
          <p:cNvPr id="3" name="Content Placeholder 2"/>
          <p:cNvSpPr>
            <a:spLocks noGrp="1"/>
          </p:cNvSpPr>
          <p:nvPr>
            <p:ph idx="1"/>
          </p:nvPr>
        </p:nvSpPr>
        <p:spPr>
          <a:xfrm>
            <a:off x="457200" y="2071678"/>
            <a:ext cx="8229600" cy="4429156"/>
          </a:xfrm>
        </p:spPr>
        <p:txBody>
          <a:bodyPr>
            <a:normAutofit/>
          </a:bodyPr>
          <a:lstStyle/>
          <a:p>
            <a:pPr>
              <a:buNone/>
            </a:pPr>
            <a:endParaRPr lang="en-GB" b="1" dirty="0">
              <a:latin typeface="Bradley Hand ITC" pitchFamily="66" charset="0"/>
            </a:endParaRPr>
          </a:p>
          <a:p>
            <a:pPr>
              <a:buNone/>
            </a:pPr>
            <a:endParaRPr lang="en-GB" b="1" dirty="0">
              <a:latin typeface="Bradley Hand ITC"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pic>
        <p:nvPicPr>
          <p:cNvPr id="6" name="Picture 5">
            <a:extLst>
              <a:ext uri="{FF2B5EF4-FFF2-40B4-BE49-F238E27FC236}">
                <a16:creationId xmlns:a16="http://schemas.microsoft.com/office/drawing/2014/main" xmlns="" id="{C6432B86-A4E1-43D2-B693-BDD06988DE6F}"/>
              </a:ext>
            </a:extLst>
          </p:cNvPr>
          <p:cNvPicPr>
            <a:picLocks noChangeAspect="1"/>
          </p:cNvPicPr>
          <p:nvPr/>
        </p:nvPicPr>
        <p:blipFill>
          <a:blip r:embed="rId3"/>
          <a:stretch>
            <a:fillRect/>
          </a:stretch>
        </p:blipFill>
        <p:spPr>
          <a:xfrm>
            <a:off x="899592" y="2564904"/>
            <a:ext cx="2304488" cy="2432515"/>
          </a:xfrm>
          <a:prstGeom prst="rect">
            <a:avLst/>
          </a:prstGeom>
        </p:spPr>
      </p:pic>
      <p:pic>
        <p:nvPicPr>
          <p:cNvPr id="7" name="Picture 6">
            <a:extLst>
              <a:ext uri="{FF2B5EF4-FFF2-40B4-BE49-F238E27FC236}">
                <a16:creationId xmlns:a16="http://schemas.microsoft.com/office/drawing/2014/main" xmlns="" id="{C6C014D4-8CC1-4BD5-A3FC-D36DEC805849}"/>
              </a:ext>
            </a:extLst>
          </p:cNvPr>
          <p:cNvPicPr>
            <a:picLocks noChangeAspect="1"/>
          </p:cNvPicPr>
          <p:nvPr/>
        </p:nvPicPr>
        <p:blipFill>
          <a:blip r:embed="rId4"/>
          <a:stretch>
            <a:fillRect/>
          </a:stretch>
        </p:blipFill>
        <p:spPr>
          <a:xfrm>
            <a:off x="4118495" y="2086947"/>
            <a:ext cx="3359187" cy="4413887"/>
          </a:xfrm>
          <a:prstGeom prst="rect">
            <a:avLst/>
          </a:prstGeom>
        </p:spPr>
      </p:pic>
    </p:spTree>
    <p:extLst>
      <p:ext uri="{BB962C8B-B14F-4D97-AF65-F5344CB8AC3E}">
        <p14:creationId xmlns:p14="http://schemas.microsoft.com/office/powerpoint/2010/main" val="1625757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Collaboration Kid</a:t>
            </a:r>
          </a:p>
        </p:txBody>
      </p:sp>
      <p:sp>
        <p:nvSpPr>
          <p:cNvPr id="14" name="Content Placeholder 13">
            <a:extLst>
              <a:ext uri="{FF2B5EF4-FFF2-40B4-BE49-F238E27FC236}">
                <a16:creationId xmlns:a16="http://schemas.microsoft.com/office/drawing/2014/main" xmlns="" id="{28EEB254-F059-45A8-B1A7-A57F002A98C1}"/>
              </a:ext>
            </a:extLst>
          </p:cNvPr>
          <p:cNvSpPr>
            <a:spLocks noGrp="1"/>
          </p:cNvSpPr>
          <p:nvPr>
            <p:ph sz="half" idx="2"/>
          </p:nvPr>
        </p:nvSpPr>
        <p:spPr/>
        <p:txBody>
          <a:bodyPr>
            <a:normAutofit fontScale="92500"/>
          </a:bodyPr>
          <a:lstStyle/>
          <a:p>
            <a:r>
              <a:rPr lang="en-GB" b="1" dirty="0">
                <a:latin typeface="Bradley Hand ITC" panose="03070402050302030203" pitchFamily="66" charset="0"/>
              </a:rPr>
              <a:t>Meet Collaboration Kid.</a:t>
            </a:r>
          </a:p>
          <a:p>
            <a:r>
              <a:rPr lang="en-GB" b="1" dirty="0">
                <a:latin typeface="Bradley Hand ITC" panose="03070402050302030203" pitchFamily="66" charset="0"/>
              </a:rPr>
              <a:t>Collaboration Kid works with friends to help grow their brains.</a:t>
            </a:r>
          </a:p>
          <a:p>
            <a:r>
              <a:rPr lang="en-GB" b="1" dirty="0">
                <a:latin typeface="Bradley Hand ITC" panose="03070402050302030203" pitchFamily="66" charset="0"/>
              </a:rPr>
              <a:t>Collaboration Kid enjoys working with others.</a:t>
            </a:r>
          </a:p>
          <a:p>
            <a:r>
              <a:rPr lang="en-GB" b="1" dirty="0">
                <a:latin typeface="Bradley Hand ITC" panose="03070402050302030203" pitchFamily="66" charset="0"/>
              </a:rPr>
              <a:t>Collaboration Kid says “My friends help me to grow my brain. We have fun learning together.”</a:t>
            </a:r>
          </a:p>
          <a:p>
            <a:endParaRPr lang="en-GB" dirty="0"/>
          </a:p>
        </p:txBody>
      </p:sp>
      <p:pic>
        <p:nvPicPr>
          <p:cNvPr id="11" name="Picture 10" descr="School Logo.JPG"/>
          <p:cNvPicPr>
            <a:picLocks noChangeAspect="1"/>
          </p:cNvPicPr>
          <p:nvPr/>
        </p:nvPicPr>
        <p:blipFill>
          <a:blip r:embed="rId2" cstate="print"/>
          <a:stretch>
            <a:fillRect/>
          </a:stretch>
        </p:blipFill>
        <p:spPr>
          <a:xfrm>
            <a:off x="7072330" y="214290"/>
            <a:ext cx="1371038" cy="963444"/>
          </a:xfrm>
          <a:prstGeom prst="rect">
            <a:avLst/>
          </a:prstGeom>
        </p:spPr>
      </p:pic>
      <p:pic>
        <p:nvPicPr>
          <p:cNvPr id="8" name="Content Placeholder 7" descr="http://static.vectorcharacters.net/uploads/2012/05/Superhero_Vector_Character_Preview_Big1.jpg">
            <a:extLst>
              <a:ext uri="{FF2B5EF4-FFF2-40B4-BE49-F238E27FC236}">
                <a16:creationId xmlns:a16="http://schemas.microsoft.com/office/drawing/2014/main" xmlns="" id="{0F850EB7-B438-4E9F-AA05-AF48FCE30DD5}"/>
              </a:ext>
            </a:extLst>
          </p:cNvPr>
          <p:cNvPicPr>
            <a:picLocks noGrp="1"/>
          </p:cNvPicPr>
          <p:nvPr>
            <p:ph sz="half" idx="1"/>
          </p:nvPr>
        </p:nvPicPr>
        <p:blipFill>
          <a:blip r:embed="rId3" cstate="print"/>
          <a:srcRect/>
          <a:stretch>
            <a:fillRect/>
          </a:stretch>
        </p:blipFill>
        <p:spPr bwMode="auto">
          <a:xfrm>
            <a:off x="457200" y="2520381"/>
            <a:ext cx="4038600" cy="2685601"/>
          </a:xfrm>
          <a:prstGeom prst="rect">
            <a:avLst/>
          </a:prstGeom>
          <a:noFill/>
          <a:ln w="9525">
            <a:noFill/>
            <a:miter lim="800000"/>
            <a:headEnd/>
            <a:tailEnd/>
          </a:ln>
        </p:spPr>
      </p:pic>
    </p:spTree>
    <p:extLst>
      <p:ext uri="{BB962C8B-B14F-4D97-AF65-F5344CB8AC3E}">
        <p14:creationId xmlns:p14="http://schemas.microsoft.com/office/powerpoint/2010/main" val="3646743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Professor Persevere</a:t>
            </a:r>
          </a:p>
        </p:txBody>
      </p:sp>
      <p:sp>
        <p:nvSpPr>
          <p:cNvPr id="14" name="Content Placeholder 13">
            <a:extLst>
              <a:ext uri="{FF2B5EF4-FFF2-40B4-BE49-F238E27FC236}">
                <a16:creationId xmlns:a16="http://schemas.microsoft.com/office/drawing/2014/main" xmlns="" id="{28EEB254-F059-45A8-B1A7-A57F002A98C1}"/>
              </a:ext>
            </a:extLst>
          </p:cNvPr>
          <p:cNvSpPr>
            <a:spLocks noGrp="1"/>
          </p:cNvSpPr>
          <p:nvPr>
            <p:ph sz="half" idx="2"/>
          </p:nvPr>
        </p:nvSpPr>
        <p:spPr/>
        <p:txBody>
          <a:bodyPr>
            <a:normAutofit/>
          </a:bodyPr>
          <a:lstStyle/>
          <a:p>
            <a:pPr marL="0" indent="0">
              <a:buNone/>
            </a:pPr>
            <a:r>
              <a:rPr lang="en-GB" b="1" dirty="0">
                <a:latin typeface="Bradley Hand ITC" panose="03070402050302030203" pitchFamily="66" charset="0"/>
              </a:rPr>
              <a:t>I am determined to keep trying even when it is hard. I can learn from my mistakes.</a:t>
            </a:r>
          </a:p>
          <a:p>
            <a:pPr marL="0" indent="0">
              <a:buNone/>
            </a:pPr>
            <a:endParaRPr lang="en-GB" b="1" dirty="0">
              <a:latin typeface="Bradley Hand ITC" panose="03070402050302030203" pitchFamily="66" charset="0"/>
            </a:endParaRPr>
          </a:p>
          <a:p>
            <a:pPr marL="0" indent="0">
              <a:buNone/>
            </a:pPr>
            <a:r>
              <a:rPr lang="en-GB" b="1" dirty="0">
                <a:latin typeface="Bradley Hand ITC" panose="03070402050302030203" pitchFamily="66" charset="0"/>
              </a:rPr>
              <a:t>Can you persevere when things get tricky?</a:t>
            </a:r>
          </a:p>
          <a:p>
            <a:endParaRPr lang="en-GB" dirty="0"/>
          </a:p>
        </p:txBody>
      </p:sp>
      <p:pic>
        <p:nvPicPr>
          <p:cNvPr id="11" name="Picture 10" descr="School Logo.JPG"/>
          <p:cNvPicPr>
            <a:picLocks noChangeAspect="1"/>
          </p:cNvPicPr>
          <p:nvPr/>
        </p:nvPicPr>
        <p:blipFill>
          <a:blip r:embed="rId2" cstate="print"/>
          <a:stretch>
            <a:fillRect/>
          </a:stretch>
        </p:blipFill>
        <p:spPr>
          <a:xfrm>
            <a:off x="7072330" y="214290"/>
            <a:ext cx="1371038" cy="963444"/>
          </a:xfrm>
          <a:prstGeom prst="rect">
            <a:avLst/>
          </a:prstGeom>
        </p:spPr>
      </p:pic>
      <p:pic>
        <p:nvPicPr>
          <p:cNvPr id="9" name="Content Placeholder 8" descr="Image result for super hero clip art">
            <a:extLst>
              <a:ext uri="{FF2B5EF4-FFF2-40B4-BE49-F238E27FC236}">
                <a16:creationId xmlns:a16="http://schemas.microsoft.com/office/drawing/2014/main" xmlns="" id="{7E69D37A-A423-405F-94EA-5FA78840860F}"/>
              </a:ext>
            </a:extLst>
          </p:cNvPr>
          <p:cNvPicPr>
            <a:picLocks noGrp="1"/>
          </p:cNvPicPr>
          <p:nvPr>
            <p:ph sz="half" idx="1"/>
          </p:nvPr>
        </p:nvPicPr>
        <p:blipFill>
          <a:blip r:embed="rId3" cstate="print"/>
          <a:srcRect/>
          <a:stretch>
            <a:fillRect/>
          </a:stretch>
        </p:blipFill>
        <p:spPr bwMode="auto">
          <a:xfrm>
            <a:off x="457200" y="2258756"/>
            <a:ext cx="4038600" cy="3208851"/>
          </a:xfrm>
          <a:prstGeom prst="rect">
            <a:avLst/>
          </a:prstGeom>
          <a:noFill/>
          <a:ln w="9525">
            <a:noFill/>
            <a:miter lim="800000"/>
            <a:headEnd/>
            <a:tailEnd/>
          </a:ln>
        </p:spPr>
      </p:pic>
    </p:spTree>
    <p:extLst>
      <p:ext uri="{BB962C8B-B14F-4D97-AF65-F5344CB8AC3E}">
        <p14:creationId xmlns:p14="http://schemas.microsoft.com/office/powerpoint/2010/main" val="393587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Secret Agent Independence</a:t>
            </a:r>
          </a:p>
        </p:txBody>
      </p:sp>
      <p:sp>
        <p:nvSpPr>
          <p:cNvPr id="14" name="Content Placeholder 13">
            <a:extLst>
              <a:ext uri="{FF2B5EF4-FFF2-40B4-BE49-F238E27FC236}">
                <a16:creationId xmlns:a16="http://schemas.microsoft.com/office/drawing/2014/main" xmlns="" id="{28EEB254-F059-45A8-B1A7-A57F002A98C1}"/>
              </a:ext>
            </a:extLst>
          </p:cNvPr>
          <p:cNvSpPr>
            <a:spLocks noGrp="1"/>
          </p:cNvSpPr>
          <p:nvPr>
            <p:ph sz="half" idx="2"/>
          </p:nvPr>
        </p:nvSpPr>
        <p:spPr/>
        <p:txBody>
          <a:bodyPr>
            <a:normAutofit/>
          </a:bodyPr>
          <a:lstStyle/>
          <a:p>
            <a:pPr marL="0" indent="0">
              <a:buNone/>
            </a:pPr>
            <a:r>
              <a:rPr lang="en-GB" sz="3200" b="1" dirty="0">
                <a:latin typeface="Bradley Hand ITC" panose="03070402050302030203" pitchFamily="66" charset="0"/>
              </a:rPr>
              <a:t>I can work out what I need and am happy to work independently.</a:t>
            </a:r>
          </a:p>
          <a:p>
            <a:pPr marL="0" indent="0">
              <a:buNone/>
            </a:pPr>
            <a:endParaRPr lang="en-GB" sz="3200" b="1" dirty="0">
              <a:latin typeface="Bradley Hand ITC" panose="03070402050302030203" pitchFamily="66" charset="0"/>
            </a:endParaRPr>
          </a:p>
          <a:p>
            <a:pPr marL="0" indent="0">
              <a:buNone/>
            </a:pPr>
            <a:r>
              <a:rPr lang="en-GB" sz="3200" b="1" dirty="0">
                <a:latin typeface="Bradley Hand ITC" panose="03070402050302030203" pitchFamily="66" charset="0"/>
              </a:rPr>
              <a:t>How do you feel when you have done something on your own?</a:t>
            </a:r>
          </a:p>
          <a:p>
            <a:endParaRPr lang="en-GB" dirty="0"/>
          </a:p>
        </p:txBody>
      </p:sp>
      <p:pic>
        <p:nvPicPr>
          <p:cNvPr id="11" name="Picture 10" descr="School Logo.JPG"/>
          <p:cNvPicPr>
            <a:picLocks noChangeAspect="1"/>
          </p:cNvPicPr>
          <p:nvPr/>
        </p:nvPicPr>
        <p:blipFill>
          <a:blip r:embed="rId2" cstate="print"/>
          <a:stretch>
            <a:fillRect/>
          </a:stretch>
        </p:blipFill>
        <p:spPr>
          <a:xfrm>
            <a:off x="7072330" y="214290"/>
            <a:ext cx="1371038" cy="963444"/>
          </a:xfrm>
          <a:prstGeom prst="rect">
            <a:avLst/>
          </a:prstGeom>
        </p:spPr>
      </p:pic>
      <p:sp>
        <p:nvSpPr>
          <p:cNvPr id="4" name="Content Placeholder 3">
            <a:extLst>
              <a:ext uri="{FF2B5EF4-FFF2-40B4-BE49-F238E27FC236}">
                <a16:creationId xmlns:a16="http://schemas.microsoft.com/office/drawing/2014/main" xmlns="" id="{6406C51A-49E2-4F1E-9C45-D65120ABB5C8}"/>
              </a:ext>
            </a:extLst>
          </p:cNvPr>
          <p:cNvSpPr>
            <a:spLocks noGrp="1"/>
          </p:cNvSpPr>
          <p:nvPr>
            <p:ph sz="half" idx="1"/>
          </p:nvPr>
        </p:nvSpPr>
        <p:spPr/>
        <p:txBody>
          <a:bodyPr/>
          <a:lstStyle/>
          <a:p>
            <a:endParaRPr lang="en-GB" dirty="0"/>
          </a:p>
        </p:txBody>
      </p:sp>
      <p:pic>
        <p:nvPicPr>
          <p:cNvPr id="8" name="Picture 7" descr="Related image">
            <a:extLst>
              <a:ext uri="{FF2B5EF4-FFF2-40B4-BE49-F238E27FC236}">
                <a16:creationId xmlns:a16="http://schemas.microsoft.com/office/drawing/2014/main" xmlns="" id="{1D4070A6-38F0-4A28-9B0B-BF33975982CD}"/>
              </a:ext>
            </a:extLst>
          </p:cNvPr>
          <p:cNvPicPr/>
          <p:nvPr/>
        </p:nvPicPr>
        <p:blipFill>
          <a:blip r:embed="rId3" cstate="print"/>
          <a:srcRect/>
          <a:stretch>
            <a:fillRect/>
          </a:stretch>
        </p:blipFill>
        <p:spPr bwMode="auto">
          <a:xfrm>
            <a:off x="1259632" y="1772816"/>
            <a:ext cx="2808312" cy="4032448"/>
          </a:xfrm>
          <a:prstGeom prst="rect">
            <a:avLst/>
          </a:prstGeom>
          <a:noFill/>
          <a:ln w="9525">
            <a:noFill/>
            <a:miter lim="800000"/>
            <a:headEnd/>
            <a:tailEnd/>
          </a:ln>
        </p:spPr>
      </p:pic>
    </p:spTree>
    <p:extLst>
      <p:ext uri="{BB962C8B-B14F-4D97-AF65-F5344CB8AC3E}">
        <p14:creationId xmlns:p14="http://schemas.microsoft.com/office/powerpoint/2010/main" val="2271229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Celebrating Learning</a:t>
            </a:r>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23864" y="3140287"/>
            <a:ext cx="3450930" cy="2588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School Logo.JPG"/>
          <p:cNvPicPr>
            <a:picLocks noChangeAspect="1"/>
          </p:cNvPicPr>
          <p:nvPr/>
        </p:nvPicPr>
        <p:blipFill>
          <a:blip r:embed="rId3"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2207" y="2924944"/>
            <a:ext cx="3323861" cy="249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42127" y="3138105"/>
            <a:ext cx="3443583" cy="2582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2500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14290"/>
            <a:ext cx="8715436" cy="1357322"/>
          </a:xfrm>
          <a:solidFill>
            <a:schemeClr val="tx1"/>
          </a:solidFill>
        </p:spPr>
        <p:txBody>
          <a:bodyPr>
            <a:normAutofit/>
          </a:bodyPr>
          <a:lstStyle/>
          <a:p>
            <a:pPr algn="l"/>
            <a:r>
              <a:rPr lang="en-GB" sz="3600" dirty="0" smtClean="0">
                <a:solidFill>
                  <a:srgbClr val="002060"/>
                </a:solidFill>
                <a:latin typeface="Comic Sans MS" pitchFamily="66" charset="0"/>
              </a:rPr>
              <a:t>          Learning How to Learn</a:t>
            </a:r>
            <a:endParaRPr lang="en-GB" sz="3600" dirty="0">
              <a:solidFill>
                <a:srgbClr val="002060"/>
              </a:solidFill>
              <a:latin typeface="Comic Sans MS" pitchFamily="66" charset="0"/>
            </a:endParaRPr>
          </a:p>
        </p:txBody>
      </p:sp>
      <p:graphicFrame>
        <p:nvGraphicFramePr>
          <p:cNvPr id="4" name="Table 3"/>
          <p:cNvGraphicFramePr>
            <a:graphicFrameLocks noGrp="1"/>
          </p:cNvGraphicFramePr>
          <p:nvPr/>
        </p:nvGraphicFramePr>
        <p:xfrm>
          <a:off x="1" y="1684962"/>
          <a:ext cx="9144009" cy="243840"/>
        </p:xfrm>
        <a:graphic>
          <a:graphicData uri="http://schemas.openxmlformats.org/drawingml/2006/table">
            <a:tbl>
              <a:tblPr firstRow="1" bandRow="1">
                <a:tableStyleId>{5C22544A-7EE6-4342-B048-85BDC9FD1C3A}</a:tableStyleId>
              </a:tblPr>
              <a:tblGrid>
                <a:gridCol w="357157"/>
                <a:gridCol w="32017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tblGrid>
              <a:tr h="22288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tr>
            </a:tbl>
          </a:graphicData>
        </a:graphic>
      </p:graphicFrame>
      <p:pic>
        <p:nvPicPr>
          <p:cNvPr id="5" name="Picture 4" descr="School Logo.JPG"/>
          <p:cNvPicPr>
            <a:picLocks noChangeAspect="1"/>
          </p:cNvPicPr>
          <p:nvPr/>
        </p:nvPicPr>
        <p:blipFill>
          <a:blip r:embed="rId2"/>
          <a:stretch>
            <a:fillRect/>
          </a:stretch>
        </p:blipFill>
        <p:spPr>
          <a:xfrm>
            <a:off x="7286644" y="357166"/>
            <a:ext cx="1371038" cy="963444"/>
          </a:xfrm>
          <a:prstGeom prst="rect">
            <a:avLst/>
          </a:prstGeom>
        </p:spPr>
      </p:pic>
      <p:sp>
        <p:nvSpPr>
          <p:cNvPr id="8" name="Content Placeholder 7"/>
          <p:cNvSpPr>
            <a:spLocks noGrp="1"/>
          </p:cNvSpPr>
          <p:nvPr>
            <p:ph idx="1"/>
          </p:nvPr>
        </p:nvSpPr>
        <p:spPr>
          <a:xfrm>
            <a:off x="457200" y="2000240"/>
            <a:ext cx="8401080" cy="4125923"/>
          </a:xfrm>
        </p:spPr>
        <p:txBody>
          <a:bodyPr>
            <a:normAutofit/>
          </a:bodyPr>
          <a:lstStyle/>
          <a:p>
            <a:endParaRPr lang="en-GB" dirty="0" smtClean="0"/>
          </a:p>
          <a:p>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2204864"/>
            <a:ext cx="3672409" cy="3017331"/>
          </a:xfrm>
          <a:prstGeom prst="rect">
            <a:avLst/>
          </a:prstGeom>
        </p:spPr>
      </p:pic>
      <p:sp>
        <p:nvSpPr>
          <p:cNvPr id="6" name="TextBox 5"/>
          <p:cNvSpPr txBox="1"/>
          <p:nvPr/>
        </p:nvSpPr>
        <p:spPr>
          <a:xfrm>
            <a:off x="683568" y="5589240"/>
            <a:ext cx="7488832" cy="646331"/>
          </a:xfrm>
          <a:prstGeom prst="rect">
            <a:avLst/>
          </a:prstGeom>
          <a:noFill/>
        </p:spPr>
        <p:txBody>
          <a:bodyPr wrap="square" rtlCol="0">
            <a:spAutoFit/>
          </a:bodyPr>
          <a:lstStyle/>
          <a:p>
            <a:pPr algn="ctr"/>
            <a:r>
              <a:rPr lang="en-GB" sz="3600" dirty="0" smtClean="0">
                <a:latin typeface="Arial Rounded MT Bold" panose="020F0704030504030204" pitchFamily="34" charset="0"/>
              </a:rPr>
              <a:t>Developing a Growth </a:t>
            </a:r>
            <a:r>
              <a:rPr lang="en-GB" sz="3600" dirty="0" err="1" smtClean="0">
                <a:latin typeface="Arial Rounded MT Bold" panose="020F0704030504030204" pitchFamily="34" charset="0"/>
              </a:rPr>
              <a:t>Mindset</a:t>
            </a:r>
            <a:endParaRPr lang="en-GB" sz="3600" dirty="0">
              <a:latin typeface="Arial Rounded MT Bold" panose="020F0704030504030204" pitchFamily="34" charset="0"/>
            </a:endParaRPr>
          </a:p>
        </p:txBody>
      </p:sp>
    </p:spTree>
    <p:extLst>
      <p:ext uri="{BB962C8B-B14F-4D97-AF65-F5344CB8AC3E}">
        <p14:creationId xmlns:p14="http://schemas.microsoft.com/office/powerpoint/2010/main" val="11769358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Open ended opportunities</a:t>
            </a:r>
          </a:p>
        </p:txBody>
      </p:sp>
      <p:pic>
        <p:nvPicPr>
          <p:cNvPr id="6" name="Content Placeholder 5">
            <a:extLst>
              <a:ext uri="{FF2B5EF4-FFF2-40B4-BE49-F238E27FC236}">
                <a16:creationId xmlns:a16="http://schemas.microsoft.com/office/drawing/2014/main" xmlns="" id="{950B78B1-475A-47A5-BD1C-3D0314F97B71}"/>
              </a:ext>
            </a:extLst>
          </p:cNvPr>
          <p:cNvPicPr>
            <a:picLocks noGrp="1" noChangeAspect="1"/>
          </p:cNvPicPr>
          <p:nvPr>
            <p:ph idx="1"/>
          </p:nvPr>
        </p:nvPicPr>
        <p:blipFill>
          <a:blip r:embed="rId2"/>
          <a:stretch>
            <a:fillRect/>
          </a:stretch>
        </p:blipFill>
        <p:spPr>
          <a:xfrm>
            <a:off x="595441" y="2439966"/>
            <a:ext cx="7882728" cy="3941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School Logo.JPG"/>
          <p:cNvPicPr>
            <a:picLocks noChangeAspect="1"/>
          </p:cNvPicPr>
          <p:nvPr/>
        </p:nvPicPr>
        <p:blipFill>
          <a:blip r:embed="rId3"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4170219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rmAutofit/>
          </a:bodyPr>
          <a:lstStyle/>
          <a:p>
            <a:pPr algn="l"/>
            <a:r>
              <a:rPr lang="en-GB" sz="4800" b="1" dirty="0">
                <a:solidFill>
                  <a:srgbClr val="002060"/>
                </a:solidFill>
                <a:latin typeface="Bradley Hand ITC" pitchFamily="66" charset="0"/>
              </a:rPr>
              <a:t>Skills</a:t>
            </a:r>
          </a:p>
        </p:txBody>
      </p:sp>
      <p:sp>
        <p:nvSpPr>
          <p:cNvPr id="3" name="Content Placeholder 2"/>
          <p:cNvSpPr>
            <a:spLocks noGrp="1"/>
          </p:cNvSpPr>
          <p:nvPr>
            <p:ph idx="1"/>
          </p:nvPr>
        </p:nvSpPr>
        <p:spPr>
          <a:xfrm>
            <a:off x="457200" y="2000240"/>
            <a:ext cx="8229600" cy="4125923"/>
          </a:xfrm>
        </p:spPr>
        <p:txBody>
          <a:bodyPr>
            <a:normAutofit/>
          </a:bodyPr>
          <a:lstStyle/>
          <a:p>
            <a:pPr>
              <a:lnSpc>
                <a:spcPct val="90000"/>
              </a:lnSpc>
              <a:buNone/>
            </a:pPr>
            <a:r>
              <a:rPr lang="en-GB" b="1" dirty="0">
                <a:latin typeface="Bradley Hand ITC" pitchFamily="66" charset="0"/>
              </a:rPr>
              <a:t>    </a:t>
            </a:r>
          </a:p>
        </p:txBody>
      </p:sp>
      <p:pic>
        <p:nvPicPr>
          <p:cNvPr id="4" name="Picture 3" descr="School Logo.JPG"/>
          <p:cNvPicPr>
            <a:picLocks noChangeAspect="1"/>
          </p:cNvPicPr>
          <p:nvPr/>
        </p:nvPicPr>
        <p:blipFill>
          <a:blip r:embed="rId2" cstate="print"/>
          <a:stretch>
            <a:fillRect/>
          </a:stretch>
        </p:blipFill>
        <p:spPr>
          <a:xfrm>
            <a:off x="7740352" y="764704"/>
            <a:ext cx="812038" cy="570628"/>
          </a:xfrm>
          <a:prstGeom prst="rect">
            <a:avLst/>
          </a:prstGeom>
        </p:spPr>
      </p:pic>
      <p:graphicFrame>
        <p:nvGraphicFramePr>
          <p:cNvPr id="5" name="Table 4"/>
          <p:cNvGraphicFramePr>
            <a:graphicFrameLocks noGrp="1"/>
          </p:cNvGraphicFramePr>
          <p:nvPr/>
        </p:nvGraphicFramePr>
        <p:xfrm>
          <a:off x="12" y="1643050"/>
          <a:ext cx="10667997" cy="285752"/>
        </p:xfrm>
        <a:graphic>
          <a:graphicData uri="http://schemas.openxmlformats.org/drawingml/2006/table">
            <a:tbl>
              <a:tblPr firstRow="1" bandRow="1">
                <a:tableStyleId>{5C22544A-7EE6-4342-B048-85BDC9FD1C3A}</a:tableStyleId>
              </a:tblPr>
              <a:tblGrid>
                <a:gridCol w="416683">
                  <a:extLst>
                    <a:ext uri="{9D8B030D-6E8A-4147-A177-3AD203B41FA5}">
                      <a16:colId xmlns:a16="http://schemas.microsoft.com/office/drawing/2014/main" xmlns="" val="20000"/>
                    </a:ext>
                  </a:extLst>
                </a:gridCol>
                <a:gridCol w="373539">
                  <a:extLst>
                    <a:ext uri="{9D8B030D-6E8A-4147-A177-3AD203B41FA5}">
                      <a16:colId xmlns:a16="http://schemas.microsoft.com/office/drawing/2014/main" xmlns="" val="20001"/>
                    </a:ext>
                  </a:extLst>
                </a:gridCol>
                <a:gridCol w="395111">
                  <a:extLst>
                    <a:ext uri="{9D8B030D-6E8A-4147-A177-3AD203B41FA5}">
                      <a16:colId xmlns:a16="http://schemas.microsoft.com/office/drawing/2014/main" xmlns="" val="20002"/>
                    </a:ext>
                  </a:extLst>
                </a:gridCol>
                <a:gridCol w="395111">
                  <a:extLst>
                    <a:ext uri="{9D8B030D-6E8A-4147-A177-3AD203B41FA5}">
                      <a16:colId xmlns:a16="http://schemas.microsoft.com/office/drawing/2014/main" xmlns="" val="20003"/>
                    </a:ext>
                  </a:extLst>
                </a:gridCol>
                <a:gridCol w="395111">
                  <a:extLst>
                    <a:ext uri="{9D8B030D-6E8A-4147-A177-3AD203B41FA5}">
                      <a16:colId xmlns:a16="http://schemas.microsoft.com/office/drawing/2014/main" xmlns="" val="20004"/>
                    </a:ext>
                  </a:extLst>
                </a:gridCol>
                <a:gridCol w="395111">
                  <a:extLst>
                    <a:ext uri="{9D8B030D-6E8A-4147-A177-3AD203B41FA5}">
                      <a16:colId xmlns:a16="http://schemas.microsoft.com/office/drawing/2014/main" xmlns="" val="20005"/>
                    </a:ext>
                  </a:extLst>
                </a:gridCol>
                <a:gridCol w="395111">
                  <a:extLst>
                    <a:ext uri="{9D8B030D-6E8A-4147-A177-3AD203B41FA5}">
                      <a16:colId xmlns:a16="http://schemas.microsoft.com/office/drawing/2014/main" xmlns="" val="20006"/>
                    </a:ext>
                  </a:extLst>
                </a:gridCol>
                <a:gridCol w="395111">
                  <a:extLst>
                    <a:ext uri="{9D8B030D-6E8A-4147-A177-3AD203B41FA5}">
                      <a16:colId xmlns:a16="http://schemas.microsoft.com/office/drawing/2014/main" xmlns="" val="20007"/>
                    </a:ext>
                  </a:extLst>
                </a:gridCol>
                <a:gridCol w="395111">
                  <a:extLst>
                    <a:ext uri="{9D8B030D-6E8A-4147-A177-3AD203B41FA5}">
                      <a16:colId xmlns:a16="http://schemas.microsoft.com/office/drawing/2014/main" xmlns="" val="20008"/>
                    </a:ext>
                  </a:extLst>
                </a:gridCol>
                <a:gridCol w="395111">
                  <a:extLst>
                    <a:ext uri="{9D8B030D-6E8A-4147-A177-3AD203B41FA5}">
                      <a16:colId xmlns:a16="http://schemas.microsoft.com/office/drawing/2014/main" xmlns="" val="20009"/>
                    </a:ext>
                  </a:extLst>
                </a:gridCol>
                <a:gridCol w="395111">
                  <a:extLst>
                    <a:ext uri="{9D8B030D-6E8A-4147-A177-3AD203B41FA5}">
                      <a16:colId xmlns:a16="http://schemas.microsoft.com/office/drawing/2014/main" xmlns="" val="20010"/>
                    </a:ext>
                  </a:extLst>
                </a:gridCol>
                <a:gridCol w="395111">
                  <a:extLst>
                    <a:ext uri="{9D8B030D-6E8A-4147-A177-3AD203B41FA5}">
                      <a16:colId xmlns:a16="http://schemas.microsoft.com/office/drawing/2014/main" xmlns="" val="20011"/>
                    </a:ext>
                  </a:extLst>
                </a:gridCol>
                <a:gridCol w="395111">
                  <a:extLst>
                    <a:ext uri="{9D8B030D-6E8A-4147-A177-3AD203B41FA5}">
                      <a16:colId xmlns:a16="http://schemas.microsoft.com/office/drawing/2014/main" xmlns="" val="20012"/>
                    </a:ext>
                  </a:extLst>
                </a:gridCol>
                <a:gridCol w="395111">
                  <a:extLst>
                    <a:ext uri="{9D8B030D-6E8A-4147-A177-3AD203B41FA5}">
                      <a16:colId xmlns:a16="http://schemas.microsoft.com/office/drawing/2014/main" xmlns="" val="20013"/>
                    </a:ext>
                  </a:extLst>
                </a:gridCol>
                <a:gridCol w="395111">
                  <a:extLst>
                    <a:ext uri="{9D8B030D-6E8A-4147-A177-3AD203B41FA5}">
                      <a16:colId xmlns:a16="http://schemas.microsoft.com/office/drawing/2014/main" xmlns="" val="20014"/>
                    </a:ext>
                  </a:extLst>
                </a:gridCol>
                <a:gridCol w="395111">
                  <a:extLst>
                    <a:ext uri="{9D8B030D-6E8A-4147-A177-3AD203B41FA5}">
                      <a16:colId xmlns:a16="http://schemas.microsoft.com/office/drawing/2014/main" xmlns="" val="20015"/>
                    </a:ext>
                  </a:extLst>
                </a:gridCol>
                <a:gridCol w="395111">
                  <a:extLst>
                    <a:ext uri="{9D8B030D-6E8A-4147-A177-3AD203B41FA5}">
                      <a16:colId xmlns:a16="http://schemas.microsoft.com/office/drawing/2014/main" xmlns="" val="20016"/>
                    </a:ext>
                  </a:extLst>
                </a:gridCol>
                <a:gridCol w="395111">
                  <a:extLst>
                    <a:ext uri="{9D8B030D-6E8A-4147-A177-3AD203B41FA5}">
                      <a16:colId xmlns:a16="http://schemas.microsoft.com/office/drawing/2014/main" xmlns="" val="20017"/>
                    </a:ext>
                  </a:extLst>
                </a:gridCol>
                <a:gridCol w="395111">
                  <a:extLst>
                    <a:ext uri="{9D8B030D-6E8A-4147-A177-3AD203B41FA5}">
                      <a16:colId xmlns:a16="http://schemas.microsoft.com/office/drawing/2014/main" xmlns="" val="20018"/>
                    </a:ext>
                  </a:extLst>
                </a:gridCol>
                <a:gridCol w="395111">
                  <a:extLst>
                    <a:ext uri="{9D8B030D-6E8A-4147-A177-3AD203B41FA5}">
                      <a16:colId xmlns:a16="http://schemas.microsoft.com/office/drawing/2014/main" xmlns="" val="20019"/>
                    </a:ext>
                  </a:extLst>
                </a:gridCol>
                <a:gridCol w="395111">
                  <a:extLst>
                    <a:ext uri="{9D8B030D-6E8A-4147-A177-3AD203B41FA5}">
                      <a16:colId xmlns:a16="http://schemas.microsoft.com/office/drawing/2014/main" xmlns="" val="20020"/>
                    </a:ext>
                  </a:extLst>
                </a:gridCol>
                <a:gridCol w="395111">
                  <a:extLst>
                    <a:ext uri="{9D8B030D-6E8A-4147-A177-3AD203B41FA5}">
                      <a16:colId xmlns:a16="http://schemas.microsoft.com/office/drawing/2014/main" xmlns="" val="20021"/>
                    </a:ext>
                  </a:extLst>
                </a:gridCol>
                <a:gridCol w="395111">
                  <a:extLst>
                    <a:ext uri="{9D8B030D-6E8A-4147-A177-3AD203B41FA5}">
                      <a16:colId xmlns:a16="http://schemas.microsoft.com/office/drawing/2014/main" xmlns="" val="20022"/>
                    </a:ext>
                  </a:extLst>
                </a:gridCol>
                <a:gridCol w="395111">
                  <a:extLst>
                    <a:ext uri="{9D8B030D-6E8A-4147-A177-3AD203B41FA5}">
                      <a16:colId xmlns:a16="http://schemas.microsoft.com/office/drawing/2014/main" xmlns="" val="20023"/>
                    </a:ext>
                  </a:extLst>
                </a:gridCol>
                <a:gridCol w="395111">
                  <a:extLst>
                    <a:ext uri="{9D8B030D-6E8A-4147-A177-3AD203B41FA5}">
                      <a16:colId xmlns:a16="http://schemas.microsoft.com/office/drawing/2014/main" xmlns="" val="20024"/>
                    </a:ext>
                  </a:extLst>
                </a:gridCol>
                <a:gridCol w="395111">
                  <a:extLst>
                    <a:ext uri="{9D8B030D-6E8A-4147-A177-3AD203B41FA5}">
                      <a16:colId xmlns:a16="http://schemas.microsoft.com/office/drawing/2014/main" xmlns="" val="20025"/>
                    </a:ext>
                  </a:extLst>
                </a:gridCol>
                <a:gridCol w="395111">
                  <a:extLst>
                    <a:ext uri="{9D8B030D-6E8A-4147-A177-3AD203B41FA5}">
                      <a16:colId xmlns:a16="http://schemas.microsoft.com/office/drawing/2014/main" xmlns="" val="20026"/>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extLst>
                  <a:ext uri="{0D108BD9-81ED-4DB2-BD59-A6C34878D82A}">
                    <a16:rowId xmlns:a16="http://schemas.microsoft.com/office/drawing/2014/main" xmlns="" val="10000"/>
                  </a:ext>
                </a:extLst>
              </a:tr>
            </a:tbl>
          </a:graphicData>
        </a:graphic>
      </p:graphicFrame>
      <p:graphicFrame>
        <p:nvGraphicFramePr>
          <p:cNvPr id="6" name="Table 5"/>
          <p:cNvGraphicFramePr>
            <a:graphicFrameLocks noGrp="1"/>
          </p:cNvGraphicFramePr>
          <p:nvPr>
            <p:extLst/>
          </p:nvPr>
        </p:nvGraphicFramePr>
        <p:xfrm>
          <a:off x="971598" y="2204864"/>
          <a:ext cx="7632849" cy="4073648"/>
        </p:xfrm>
        <a:graphic>
          <a:graphicData uri="http://schemas.openxmlformats.org/drawingml/2006/table">
            <a:tbl>
              <a:tblPr/>
              <a:tblGrid>
                <a:gridCol w="957215">
                  <a:extLst>
                    <a:ext uri="{9D8B030D-6E8A-4147-A177-3AD203B41FA5}">
                      <a16:colId xmlns:a16="http://schemas.microsoft.com/office/drawing/2014/main" xmlns="" val="20000"/>
                    </a:ext>
                  </a:extLst>
                </a:gridCol>
                <a:gridCol w="1650389">
                  <a:extLst>
                    <a:ext uri="{9D8B030D-6E8A-4147-A177-3AD203B41FA5}">
                      <a16:colId xmlns:a16="http://schemas.microsoft.com/office/drawing/2014/main" xmlns="" val="20001"/>
                    </a:ext>
                  </a:extLst>
                </a:gridCol>
                <a:gridCol w="1649860">
                  <a:extLst>
                    <a:ext uri="{9D8B030D-6E8A-4147-A177-3AD203B41FA5}">
                      <a16:colId xmlns:a16="http://schemas.microsoft.com/office/drawing/2014/main" xmlns="" val="20002"/>
                    </a:ext>
                  </a:extLst>
                </a:gridCol>
                <a:gridCol w="1425503">
                  <a:extLst>
                    <a:ext uri="{9D8B030D-6E8A-4147-A177-3AD203B41FA5}">
                      <a16:colId xmlns:a16="http://schemas.microsoft.com/office/drawing/2014/main" xmlns="" val="20003"/>
                    </a:ext>
                  </a:extLst>
                </a:gridCol>
                <a:gridCol w="1949882">
                  <a:extLst>
                    <a:ext uri="{9D8B030D-6E8A-4147-A177-3AD203B41FA5}">
                      <a16:colId xmlns:a16="http://schemas.microsoft.com/office/drawing/2014/main" xmlns="" val="20004"/>
                    </a:ext>
                  </a:extLst>
                </a:gridCol>
              </a:tblGrid>
              <a:tr h="288032">
                <a:tc>
                  <a:txBody>
                    <a:bodyPr/>
                    <a:lstStyle/>
                    <a:p>
                      <a:pPr>
                        <a:lnSpc>
                          <a:spcPct val="115000"/>
                        </a:lnSpc>
                        <a:spcAft>
                          <a:spcPts val="0"/>
                        </a:spcAft>
                      </a:pPr>
                      <a:r>
                        <a:rPr lang="en-GB" sz="1200" dirty="0">
                          <a:latin typeface="Comic Sans MS" pitchFamily="66" charset="0"/>
                          <a:ea typeface="Calibri"/>
                          <a:cs typeface="Times New Roman"/>
                        </a:rPr>
                        <a:t>Area</a:t>
                      </a:r>
                    </a:p>
                  </a:txBody>
                  <a:tcPr marL="45625" marR="45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a:latin typeface="Comic Sans MS" pitchFamily="66" charset="0"/>
                          <a:ea typeface="Calibri"/>
                          <a:cs typeface="Times New Roman"/>
                        </a:rPr>
                        <a:t>Skill</a:t>
                      </a:r>
                    </a:p>
                  </a:txBody>
                  <a:tcPr marL="45625" marR="45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200" dirty="0">
                        <a:latin typeface="Comic Sans MS" pitchFamily="66" charset="0"/>
                        <a:ea typeface="Calibri"/>
                        <a:cs typeface="Times New Roman"/>
                      </a:endParaRPr>
                    </a:p>
                  </a:txBody>
                  <a:tcPr marL="45625" marR="45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200" dirty="0">
                        <a:latin typeface="Comic Sans MS" pitchFamily="66" charset="0"/>
                        <a:ea typeface="Calibri"/>
                        <a:cs typeface="Times New Roman"/>
                      </a:endParaRPr>
                    </a:p>
                  </a:txBody>
                  <a:tcPr marL="45625" marR="45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200" dirty="0">
                        <a:latin typeface="Comic Sans MS" pitchFamily="66" charset="0"/>
                        <a:ea typeface="Calibri"/>
                        <a:cs typeface="Times New Roman"/>
                      </a:endParaRPr>
                    </a:p>
                  </a:txBody>
                  <a:tcPr marL="45625" marR="45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456384">
                <a:tc>
                  <a:txBody>
                    <a:bodyPr/>
                    <a:lstStyle/>
                    <a:p>
                      <a:pPr>
                        <a:lnSpc>
                          <a:spcPct val="115000"/>
                        </a:lnSpc>
                        <a:spcAft>
                          <a:spcPts val="0"/>
                        </a:spcAft>
                      </a:pPr>
                      <a:r>
                        <a:rPr lang="en-GB" sz="1200" dirty="0">
                          <a:latin typeface="Comic Sans MS" pitchFamily="66" charset="0"/>
                          <a:ea typeface="Calibri"/>
                          <a:cs typeface="Times New Roman"/>
                        </a:rPr>
                        <a:t>Workshop</a:t>
                      </a:r>
                    </a:p>
                  </a:txBody>
                  <a:tcPr marL="45625" marR="45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latin typeface="Comic Sans MS" pitchFamily="66" charset="0"/>
                          <a:ea typeface="Calibri"/>
                          <a:cs typeface="Times New Roman"/>
                        </a:rPr>
                        <a:t>Joining</a:t>
                      </a:r>
                    </a:p>
                  </a:txBody>
                  <a:tcPr marL="45625" marR="45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latin typeface="Comic Sans MS" pitchFamily="66" charset="0"/>
                          <a:ea typeface="Calibri"/>
                          <a:cs typeface="Times New Roman"/>
                        </a:rPr>
                        <a:t>High level join – </a:t>
                      </a:r>
                    </a:p>
                    <a:p>
                      <a:pPr>
                        <a:lnSpc>
                          <a:spcPct val="115000"/>
                        </a:lnSpc>
                        <a:spcAft>
                          <a:spcPts val="0"/>
                        </a:spcAft>
                      </a:pPr>
                      <a:r>
                        <a:rPr lang="en-GB" sz="1200" dirty="0">
                          <a:latin typeface="Comic Sans MS" pitchFamily="66" charset="0"/>
                          <a:ea typeface="Calibri"/>
                          <a:cs typeface="Times New Roman"/>
                        </a:rPr>
                        <a:t>Techniques that involve good fine motor manipulation  and master the use of other equipment and techniques to enable them to join</a:t>
                      </a:r>
                    </a:p>
                    <a:p>
                      <a:pPr>
                        <a:lnSpc>
                          <a:spcPct val="115000"/>
                        </a:lnSpc>
                        <a:spcAft>
                          <a:spcPts val="0"/>
                        </a:spcAft>
                      </a:pPr>
                      <a:endParaRPr lang="en-GB" sz="1200" dirty="0">
                        <a:latin typeface="Comic Sans MS" pitchFamily="66" charset="0"/>
                        <a:ea typeface="Calibri"/>
                        <a:cs typeface="Times New Roman"/>
                      </a:endParaRPr>
                    </a:p>
                    <a:p>
                      <a:pPr>
                        <a:lnSpc>
                          <a:spcPct val="115000"/>
                        </a:lnSpc>
                        <a:spcAft>
                          <a:spcPts val="0"/>
                        </a:spcAft>
                      </a:pPr>
                      <a:r>
                        <a:rPr lang="en-GB" sz="1200" b="1" dirty="0">
                          <a:latin typeface="Comic Sans MS" pitchFamily="66" charset="0"/>
                          <a:ea typeface="Calibri"/>
                          <a:cs typeface="Times New Roman"/>
                        </a:rPr>
                        <a:t>Resources:</a:t>
                      </a:r>
                      <a:endParaRPr lang="en-GB" sz="1200" dirty="0">
                        <a:latin typeface="Comic Sans MS" pitchFamily="66" charset="0"/>
                        <a:ea typeface="Calibri"/>
                        <a:cs typeface="Times New Roman"/>
                      </a:endParaRPr>
                    </a:p>
                    <a:p>
                      <a:pPr>
                        <a:lnSpc>
                          <a:spcPct val="115000"/>
                        </a:lnSpc>
                        <a:spcAft>
                          <a:spcPts val="0"/>
                        </a:spcAft>
                      </a:pPr>
                      <a:r>
                        <a:rPr lang="en-GB" sz="1200" dirty="0">
                          <a:latin typeface="Comic Sans MS" pitchFamily="66" charset="0"/>
                          <a:ea typeface="Calibri"/>
                          <a:cs typeface="Times New Roman"/>
                        </a:rPr>
                        <a:t>Hole punch, split pins, treasury tags, threading resources (hole punch, wool, string), stitching resources (large blunt ended needles and thread</a:t>
                      </a:r>
                    </a:p>
                  </a:txBody>
                  <a:tcPr marL="45625" marR="45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latin typeface="Comic Sans MS" pitchFamily="66" charset="0"/>
                          <a:ea typeface="Calibri"/>
                          <a:cs typeface="Times New Roman"/>
                        </a:rPr>
                        <a:t>Mid level join –</a:t>
                      </a:r>
                    </a:p>
                    <a:p>
                      <a:pPr>
                        <a:lnSpc>
                          <a:spcPct val="115000"/>
                        </a:lnSpc>
                        <a:spcAft>
                          <a:spcPts val="0"/>
                        </a:spcAft>
                      </a:pPr>
                      <a:r>
                        <a:rPr lang="en-GB" sz="1200" dirty="0">
                          <a:latin typeface="Comic Sans MS" pitchFamily="66" charset="0"/>
                          <a:ea typeface="Calibri"/>
                          <a:cs typeface="Times New Roman"/>
                        </a:rPr>
                        <a:t>Techniques and resources that require more advanced dexterity and a wider range of apparatus</a:t>
                      </a:r>
                    </a:p>
                    <a:p>
                      <a:pPr>
                        <a:lnSpc>
                          <a:spcPct val="115000"/>
                        </a:lnSpc>
                        <a:spcAft>
                          <a:spcPts val="0"/>
                        </a:spcAft>
                      </a:pPr>
                      <a:endParaRPr lang="en-GB" sz="1200" dirty="0">
                        <a:latin typeface="Comic Sans MS" pitchFamily="66" charset="0"/>
                        <a:ea typeface="Calibri"/>
                        <a:cs typeface="Times New Roman"/>
                      </a:endParaRPr>
                    </a:p>
                    <a:p>
                      <a:pPr>
                        <a:lnSpc>
                          <a:spcPct val="115000"/>
                        </a:lnSpc>
                        <a:spcAft>
                          <a:spcPts val="0"/>
                        </a:spcAft>
                      </a:pPr>
                      <a:r>
                        <a:rPr lang="en-GB" sz="1200" b="1" dirty="0">
                          <a:latin typeface="Comic Sans MS" pitchFamily="66" charset="0"/>
                          <a:ea typeface="Calibri"/>
                          <a:cs typeface="Times New Roman"/>
                        </a:rPr>
                        <a:t>Resources:</a:t>
                      </a:r>
                      <a:endParaRPr lang="en-GB" sz="1200" dirty="0">
                        <a:latin typeface="Comic Sans MS" pitchFamily="66" charset="0"/>
                        <a:ea typeface="Calibri"/>
                        <a:cs typeface="Times New Roman"/>
                      </a:endParaRPr>
                    </a:p>
                    <a:p>
                      <a:pPr>
                        <a:lnSpc>
                          <a:spcPct val="115000"/>
                        </a:lnSpc>
                        <a:spcAft>
                          <a:spcPts val="0"/>
                        </a:spcAft>
                      </a:pPr>
                      <a:r>
                        <a:rPr lang="en-GB" sz="1200" dirty="0">
                          <a:latin typeface="Comic Sans MS" pitchFamily="66" charset="0"/>
                          <a:ea typeface="Calibri"/>
                          <a:cs typeface="Times New Roman"/>
                        </a:rPr>
                        <a:t>Tape, elastic bands, paper clips (large and small),</a:t>
                      </a:r>
                    </a:p>
                    <a:p>
                      <a:pPr>
                        <a:lnSpc>
                          <a:spcPct val="115000"/>
                        </a:lnSpc>
                        <a:spcAft>
                          <a:spcPts val="0"/>
                        </a:spcAft>
                      </a:pPr>
                      <a:r>
                        <a:rPr lang="en-GB" sz="1200" dirty="0">
                          <a:latin typeface="Comic Sans MS" pitchFamily="66" charset="0"/>
                          <a:ea typeface="Calibri"/>
                          <a:cs typeface="Times New Roman"/>
                        </a:rPr>
                        <a:t>stapler</a:t>
                      </a:r>
                    </a:p>
                  </a:txBody>
                  <a:tcPr marL="45625" marR="45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latin typeface="Comic Sans MS" pitchFamily="66" charset="0"/>
                          <a:ea typeface="Calibri"/>
                          <a:cs typeface="Times New Roman"/>
                        </a:rPr>
                        <a:t>Basic level join – using easily accessible glue to stick two surfaces together </a:t>
                      </a:r>
                    </a:p>
                    <a:p>
                      <a:pPr>
                        <a:lnSpc>
                          <a:spcPct val="115000"/>
                        </a:lnSpc>
                        <a:spcAft>
                          <a:spcPts val="0"/>
                        </a:spcAft>
                      </a:pPr>
                      <a:endParaRPr lang="en-GB" sz="1200" dirty="0">
                        <a:latin typeface="Comic Sans MS" pitchFamily="66" charset="0"/>
                        <a:ea typeface="Calibri"/>
                        <a:cs typeface="Times New Roman"/>
                      </a:endParaRPr>
                    </a:p>
                    <a:p>
                      <a:pPr>
                        <a:lnSpc>
                          <a:spcPct val="115000"/>
                        </a:lnSpc>
                        <a:spcAft>
                          <a:spcPts val="0"/>
                        </a:spcAft>
                      </a:pPr>
                      <a:r>
                        <a:rPr lang="en-GB" sz="1200" b="1" dirty="0">
                          <a:latin typeface="Comic Sans MS" pitchFamily="66" charset="0"/>
                          <a:ea typeface="Calibri"/>
                          <a:cs typeface="Times New Roman"/>
                        </a:rPr>
                        <a:t>Resources:</a:t>
                      </a:r>
                      <a:endParaRPr lang="en-GB" sz="1200" dirty="0">
                        <a:latin typeface="Comic Sans MS" pitchFamily="66" charset="0"/>
                        <a:ea typeface="Calibri"/>
                        <a:cs typeface="Times New Roman"/>
                      </a:endParaRPr>
                    </a:p>
                    <a:p>
                      <a:pPr>
                        <a:lnSpc>
                          <a:spcPct val="115000"/>
                        </a:lnSpc>
                        <a:spcAft>
                          <a:spcPts val="0"/>
                        </a:spcAft>
                      </a:pPr>
                      <a:r>
                        <a:rPr lang="en-GB" sz="1200" dirty="0">
                          <a:latin typeface="Comic Sans MS" pitchFamily="66" charset="0"/>
                          <a:ea typeface="Calibri"/>
                          <a:cs typeface="Times New Roman"/>
                        </a:rPr>
                        <a:t>Glue sticks, PVA, a range of materials with large flat surfaces to make joining easier</a:t>
                      </a:r>
                    </a:p>
                  </a:txBody>
                  <a:tcPr marL="45625" marR="45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86130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Applying skills….</a:t>
            </a:r>
          </a:p>
        </p:txBody>
      </p:sp>
      <p:pic>
        <p:nvPicPr>
          <p:cNvPr id="7" name="Content Placeholder 6">
            <a:extLst>
              <a:ext uri="{FF2B5EF4-FFF2-40B4-BE49-F238E27FC236}">
                <a16:creationId xmlns:a16="http://schemas.microsoft.com/office/drawing/2014/main" xmlns="" id="{7C05432F-A202-420C-89D2-CCAAFCD3566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643102" y="3579338"/>
            <a:ext cx="3327435" cy="1871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School Logo.JPG"/>
          <p:cNvPicPr>
            <a:picLocks noChangeAspect="1"/>
          </p:cNvPicPr>
          <p:nvPr/>
        </p:nvPicPr>
        <p:blipFill>
          <a:blip r:embed="rId3"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pic>
        <p:nvPicPr>
          <p:cNvPr id="8" name="Picture 7">
            <a:extLst>
              <a:ext uri="{FF2B5EF4-FFF2-40B4-BE49-F238E27FC236}">
                <a16:creationId xmlns:a16="http://schemas.microsoft.com/office/drawing/2014/main" xmlns="" id="{5D5546C8-5E30-47EF-B921-F821C2685754}"/>
              </a:ext>
            </a:extLst>
          </p:cNvPr>
          <p:cNvPicPr>
            <a:picLocks noChangeAspect="1"/>
          </p:cNvPicPr>
          <p:nvPr/>
        </p:nvPicPr>
        <p:blipFill>
          <a:blip r:embed="rId4"/>
          <a:stretch>
            <a:fillRect/>
          </a:stretch>
        </p:blipFill>
        <p:spPr>
          <a:xfrm>
            <a:off x="4593704" y="2283254"/>
            <a:ext cx="2944327" cy="1656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35DDA894-FEC3-4B68-9DBA-EC78B66630A5}"/>
              </a:ext>
            </a:extLst>
          </p:cNvPr>
          <p:cNvPicPr>
            <a:picLocks noChangeAspect="1"/>
          </p:cNvPicPr>
          <p:nvPr/>
        </p:nvPicPr>
        <p:blipFill>
          <a:blip r:embed="rId5"/>
          <a:stretch>
            <a:fillRect/>
          </a:stretch>
        </p:blipFill>
        <p:spPr>
          <a:xfrm rot="10800000">
            <a:off x="292552" y="2283254"/>
            <a:ext cx="1676616" cy="2980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0F97585F-4F37-4E4C-B274-BDFEFB7A8669}"/>
              </a:ext>
            </a:extLst>
          </p:cNvPr>
          <p:cNvPicPr>
            <a:picLocks noChangeAspect="1"/>
          </p:cNvPicPr>
          <p:nvPr/>
        </p:nvPicPr>
        <p:blipFill>
          <a:blip r:embed="rId6"/>
          <a:stretch>
            <a:fillRect/>
          </a:stretch>
        </p:blipFill>
        <p:spPr>
          <a:xfrm>
            <a:off x="4716016" y="4296081"/>
            <a:ext cx="1786283" cy="2389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xmlns="" id="{D5C929AE-6DDF-4099-9D5B-123D5FF0ABC4}"/>
              </a:ext>
            </a:extLst>
          </p:cNvPr>
          <p:cNvPicPr>
            <a:picLocks noChangeAspect="1"/>
          </p:cNvPicPr>
          <p:nvPr/>
        </p:nvPicPr>
        <p:blipFill>
          <a:blip r:embed="rId7"/>
          <a:stretch>
            <a:fillRect/>
          </a:stretch>
        </p:blipFill>
        <p:spPr>
          <a:xfrm>
            <a:off x="6944890" y="4296081"/>
            <a:ext cx="1919716" cy="1935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9431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291"/>
            <a:ext cx="7772400" cy="1143007"/>
          </a:xfrm>
        </p:spPr>
        <p:txBody>
          <a:bodyPr>
            <a:normAutofit fontScale="90000"/>
          </a:bodyPr>
          <a:lstStyle/>
          <a:p>
            <a:r>
              <a:rPr lang="en-GB" b="1" dirty="0">
                <a:latin typeface="Bradley Hand ITC" pitchFamily="66" charset="0"/>
              </a:rPr>
              <a:t>Growth Mindset In The </a:t>
            </a:r>
            <a:br>
              <a:rPr lang="en-GB" b="1" dirty="0">
                <a:latin typeface="Bradley Hand ITC" pitchFamily="66" charset="0"/>
              </a:rPr>
            </a:br>
            <a:r>
              <a:rPr lang="en-GB" b="1" dirty="0">
                <a:latin typeface="Bradley Hand ITC" pitchFamily="66" charset="0"/>
              </a:rPr>
              <a:t>Foundation Stage</a:t>
            </a:r>
            <a:endParaRPr lang="en-GB" dirty="0"/>
          </a:p>
        </p:txBody>
      </p:sp>
      <p:sp>
        <p:nvSpPr>
          <p:cNvPr id="3" name="Subtitle 2"/>
          <p:cNvSpPr>
            <a:spLocks noGrp="1"/>
          </p:cNvSpPr>
          <p:nvPr>
            <p:ph type="subTitle" idx="1"/>
          </p:nvPr>
        </p:nvSpPr>
        <p:spPr>
          <a:xfrm>
            <a:off x="285720" y="2214554"/>
            <a:ext cx="8715436" cy="4067188"/>
          </a:xfrm>
          <a:solidFill>
            <a:schemeClr val="tx1"/>
          </a:solidFill>
        </p:spPr>
        <p:txBody>
          <a:bodyPr>
            <a:normAutofit/>
          </a:bodyPr>
          <a:lstStyle/>
          <a:p>
            <a:r>
              <a:rPr lang="en-GB" b="1" dirty="0">
                <a:solidFill>
                  <a:srgbClr val="002060"/>
                </a:solidFill>
                <a:latin typeface="Bradley Hand ITC" pitchFamily="66" charset="0"/>
              </a:rPr>
              <a:t>Language – choosing words carefully</a:t>
            </a:r>
          </a:p>
          <a:p>
            <a:r>
              <a:rPr lang="en-GB" b="1" dirty="0">
                <a:solidFill>
                  <a:srgbClr val="002060"/>
                </a:solidFill>
                <a:latin typeface="Bradley Hand ITC" pitchFamily="66" charset="0"/>
              </a:rPr>
              <a:t>Learning about the Brain</a:t>
            </a:r>
          </a:p>
          <a:p>
            <a:r>
              <a:rPr lang="en-GB" b="1" dirty="0">
                <a:solidFill>
                  <a:srgbClr val="002060"/>
                </a:solidFill>
                <a:latin typeface="Bradley Hand ITC" pitchFamily="66" charset="0"/>
              </a:rPr>
              <a:t>Super Learning Powers</a:t>
            </a:r>
          </a:p>
          <a:p>
            <a:r>
              <a:rPr lang="en-GB" b="1" dirty="0">
                <a:solidFill>
                  <a:srgbClr val="002060"/>
                </a:solidFill>
                <a:latin typeface="Bradley Hand ITC" pitchFamily="66" charset="0"/>
              </a:rPr>
              <a:t>Celebrating </a:t>
            </a:r>
            <a:r>
              <a:rPr lang="en-GB" b="1" dirty="0" smtClean="0">
                <a:solidFill>
                  <a:srgbClr val="002060"/>
                </a:solidFill>
                <a:latin typeface="Bradley Hand ITC" pitchFamily="66" charset="0"/>
              </a:rPr>
              <a:t>Effort</a:t>
            </a:r>
            <a:endParaRPr lang="en-GB" b="1" dirty="0">
              <a:solidFill>
                <a:srgbClr val="002060"/>
              </a:solidFill>
              <a:latin typeface="Bradley Hand ITC" pitchFamily="66" charset="0"/>
            </a:endParaRPr>
          </a:p>
          <a:p>
            <a:r>
              <a:rPr lang="en-GB" b="1" dirty="0">
                <a:solidFill>
                  <a:srgbClr val="002060"/>
                </a:solidFill>
                <a:latin typeface="Bradley Hand ITC" pitchFamily="66" charset="0"/>
              </a:rPr>
              <a:t>Skills based learning and opportunities to apply learning</a:t>
            </a:r>
          </a:p>
          <a:p>
            <a:r>
              <a:rPr lang="en-GB" b="1" dirty="0">
                <a:solidFill>
                  <a:srgbClr val="002060"/>
                </a:solidFill>
                <a:latin typeface="Bradley Hand ITC" pitchFamily="66" charset="0"/>
              </a:rPr>
              <a:t>Open ended opportunities – no one right way</a:t>
            </a:r>
          </a:p>
          <a:p>
            <a:endParaRPr lang="en-GB" b="1" dirty="0">
              <a:solidFill>
                <a:srgbClr val="002060"/>
              </a:solidFill>
              <a:latin typeface="Bradley Hand ITC" pitchFamily="66" charset="0"/>
            </a:endParaRPr>
          </a:p>
        </p:txBody>
      </p:sp>
      <p:graphicFrame>
        <p:nvGraphicFramePr>
          <p:cNvPr id="5" name="Table 4"/>
          <p:cNvGraphicFramePr>
            <a:graphicFrameLocks noGrp="1"/>
          </p:cNvGraphicFramePr>
          <p:nvPr/>
        </p:nvGraphicFramePr>
        <p:xfrm>
          <a:off x="0" y="1571612"/>
          <a:ext cx="9501220" cy="243840"/>
        </p:xfrm>
        <a:graphic>
          <a:graphicData uri="http://schemas.openxmlformats.org/drawingml/2006/table">
            <a:tbl>
              <a:tblPr firstRow="1" bandRow="1">
                <a:tableStyleId>{5C22544A-7EE6-4342-B048-85BDC9FD1C3A}</a:tableStyleId>
              </a:tblPr>
              <a:tblGrid>
                <a:gridCol w="357158">
                  <a:extLst>
                    <a:ext uri="{9D8B030D-6E8A-4147-A177-3AD203B41FA5}">
                      <a16:colId xmlns:a16="http://schemas.microsoft.com/office/drawing/2014/main" xmlns="" val="20000"/>
                    </a:ext>
                  </a:extLst>
                </a:gridCol>
                <a:gridCol w="346637">
                  <a:extLst>
                    <a:ext uri="{9D8B030D-6E8A-4147-A177-3AD203B41FA5}">
                      <a16:colId xmlns:a16="http://schemas.microsoft.com/office/drawing/2014/main" xmlns="" val="20001"/>
                    </a:ext>
                  </a:extLst>
                </a:gridCol>
                <a:gridCol w="351897">
                  <a:extLst>
                    <a:ext uri="{9D8B030D-6E8A-4147-A177-3AD203B41FA5}">
                      <a16:colId xmlns:a16="http://schemas.microsoft.com/office/drawing/2014/main" xmlns="" val="20002"/>
                    </a:ext>
                  </a:extLst>
                </a:gridCol>
                <a:gridCol w="351897">
                  <a:extLst>
                    <a:ext uri="{9D8B030D-6E8A-4147-A177-3AD203B41FA5}">
                      <a16:colId xmlns:a16="http://schemas.microsoft.com/office/drawing/2014/main" xmlns="" val="20003"/>
                    </a:ext>
                  </a:extLst>
                </a:gridCol>
                <a:gridCol w="351897">
                  <a:extLst>
                    <a:ext uri="{9D8B030D-6E8A-4147-A177-3AD203B41FA5}">
                      <a16:colId xmlns:a16="http://schemas.microsoft.com/office/drawing/2014/main" xmlns="" val="20004"/>
                    </a:ext>
                  </a:extLst>
                </a:gridCol>
                <a:gridCol w="351897">
                  <a:extLst>
                    <a:ext uri="{9D8B030D-6E8A-4147-A177-3AD203B41FA5}">
                      <a16:colId xmlns:a16="http://schemas.microsoft.com/office/drawing/2014/main" xmlns="" val="20005"/>
                    </a:ext>
                  </a:extLst>
                </a:gridCol>
                <a:gridCol w="351897">
                  <a:extLst>
                    <a:ext uri="{9D8B030D-6E8A-4147-A177-3AD203B41FA5}">
                      <a16:colId xmlns:a16="http://schemas.microsoft.com/office/drawing/2014/main" xmlns="" val="20006"/>
                    </a:ext>
                  </a:extLst>
                </a:gridCol>
                <a:gridCol w="351897">
                  <a:extLst>
                    <a:ext uri="{9D8B030D-6E8A-4147-A177-3AD203B41FA5}">
                      <a16:colId xmlns:a16="http://schemas.microsoft.com/office/drawing/2014/main" xmlns="" val="20007"/>
                    </a:ext>
                  </a:extLst>
                </a:gridCol>
                <a:gridCol w="351897">
                  <a:extLst>
                    <a:ext uri="{9D8B030D-6E8A-4147-A177-3AD203B41FA5}">
                      <a16:colId xmlns:a16="http://schemas.microsoft.com/office/drawing/2014/main" xmlns="" val="20008"/>
                    </a:ext>
                  </a:extLst>
                </a:gridCol>
                <a:gridCol w="351897">
                  <a:extLst>
                    <a:ext uri="{9D8B030D-6E8A-4147-A177-3AD203B41FA5}">
                      <a16:colId xmlns:a16="http://schemas.microsoft.com/office/drawing/2014/main" xmlns="" val="20009"/>
                    </a:ext>
                  </a:extLst>
                </a:gridCol>
                <a:gridCol w="351897">
                  <a:extLst>
                    <a:ext uri="{9D8B030D-6E8A-4147-A177-3AD203B41FA5}">
                      <a16:colId xmlns:a16="http://schemas.microsoft.com/office/drawing/2014/main" xmlns="" val="20010"/>
                    </a:ext>
                  </a:extLst>
                </a:gridCol>
                <a:gridCol w="351897">
                  <a:extLst>
                    <a:ext uri="{9D8B030D-6E8A-4147-A177-3AD203B41FA5}">
                      <a16:colId xmlns:a16="http://schemas.microsoft.com/office/drawing/2014/main" xmlns="" val="20011"/>
                    </a:ext>
                  </a:extLst>
                </a:gridCol>
                <a:gridCol w="351897">
                  <a:extLst>
                    <a:ext uri="{9D8B030D-6E8A-4147-A177-3AD203B41FA5}">
                      <a16:colId xmlns:a16="http://schemas.microsoft.com/office/drawing/2014/main" xmlns="" val="20012"/>
                    </a:ext>
                  </a:extLst>
                </a:gridCol>
                <a:gridCol w="351897">
                  <a:extLst>
                    <a:ext uri="{9D8B030D-6E8A-4147-A177-3AD203B41FA5}">
                      <a16:colId xmlns:a16="http://schemas.microsoft.com/office/drawing/2014/main" xmlns="" val="20013"/>
                    </a:ext>
                  </a:extLst>
                </a:gridCol>
                <a:gridCol w="351897">
                  <a:extLst>
                    <a:ext uri="{9D8B030D-6E8A-4147-A177-3AD203B41FA5}">
                      <a16:colId xmlns:a16="http://schemas.microsoft.com/office/drawing/2014/main" xmlns="" val="20014"/>
                    </a:ext>
                  </a:extLst>
                </a:gridCol>
                <a:gridCol w="351897">
                  <a:extLst>
                    <a:ext uri="{9D8B030D-6E8A-4147-A177-3AD203B41FA5}">
                      <a16:colId xmlns:a16="http://schemas.microsoft.com/office/drawing/2014/main" xmlns="" val="20015"/>
                    </a:ext>
                  </a:extLst>
                </a:gridCol>
                <a:gridCol w="351897">
                  <a:extLst>
                    <a:ext uri="{9D8B030D-6E8A-4147-A177-3AD203B41FA5}">
                      <a16:colId xmlns:a16="http://schemas.microsoft.com/office/drawing/2014/main" xmlns="" val="20016"/>
                    </a:ext>
                  </a:extLst>
                </a:gridCol>
                <a:gridCol w="351897">
                  <a:extLst>
                    <a:ext uri="{9D8B030D-6E8A-4147-A177-3AD203B41FA5}">
                      <a16:colId xmlns:a16="http://schemas.microsoft.com/office/drawing/2014/main" xmlns="" val="20017"/>
                    </a:ext>
                  </a:extLst>
                </a:gridCol>
                <a:gridCol w="351897">
                  <a:extLst>
                    <a:ext uri="{9D8B030D-6E8A-4147-A177-3AD203B41FA5}">
                      <a16:colId xmlns:a16="http://schemas.microsoft.com/office/drawing/2014/main" xmlns="" val="20018"/>
                    </a:ext>
                  </a:extLst>
                </a:gridCol>
                <a:gridCol w="351897">
                  <a:extLst>
                    <a:ext uri="{9D8B030D-6E8A-4147-A177-3AD203B41FA5}">
                      <a16:colId xmlns:a16="http://schemas.microsoft.com/office/drawing/2014/main" xmlns="" val="20019"/>
                    </a:ext>
                  </a:extLst>
                </a:gridCol>
                <a:gridCol w="351897">
                  <a:extLst>
                    <a:ext uri="{9D8B030D-6E8A-4147-A177-3AD203B41FA5}">
                      <a16:colId xmlns:a16="http://schemas.microsoft.com/office/drawing/2014/main" xmlns="" val="20020"/>
                    </a:ext>
                  </a:extLst>
                </a:gridCol>
                <a:gridCol w="351897">
                  <a:extLst>
                    <a:ext uri="{9D8B030D-6E8A-4147-A177-3AD203B41FA5}">
                      <a16:colId xmlns:a16="http://schemas.microsoft.com/office/drawing/2014/main" xmlns="" val="20021"/>
                    </a:ext>
                  </a:extLst>
                </a:gridCol>
                <a:gridCol w="351897">
                  <a:extLst>
                    <a:ext uri="{9D8B030D-6E8A-4147-A177-3AD203B41FA5}">
                      <a16:colId xmlns:a16="http://schemas.microsoft.com/office/drawing/2014/main" xmlns="" val="20022"/>
                    </a:ext>
                  </a:extLst>
                </a:gridCol>
                <a:gridCol w="351897">
                  <a:extLst>
                    <a:ext uri="{9D8B030D-6E8A-4147-A177-3AD203B41FA5}">
                      <a16:colId xmlns:a16="http://schemas.microsoft.com/office/drawing/2014/main" xmlns="" val="20023"/>
                    </a:ext>
                  </a:extLst>
                </a:gridCol>
                <a:gridCol w="269875">
                  <a:extLst>
                    <a:ext uri="{9D8B030D-6E8A-4147-A177-3AD203B41FA5}">
                      <a16:colId xmlns:a16="http://schemas.microsoft.com/office/drawing/2014/main" xmlns="" val="20024"/>
                    </a:ext>
                  </a:extLst>
                </a:gridCol>
                <a:gridCol w="285752">
                  <a:extLst>
                    <a:ext uri="{9D8B030D-6E8A-4147-A177-3AD203B41FA5}">
                      <a16:colId xmlns:a16="http://schemas.microsoft.com/office/drawing/2014/main" xmlns="" val="20025"/>
                    </a:ext>
                  </a:extLst>
                </a:gridCol>
                <a:gridCol w="500064">
                  <a:extLst>
                    <a:ext uri="{9D8B030D-6E8A-4147-A177-3AD203B41FA5}">
                      <a16:colId xmlns:a16="http://schemas.microsoft.com/office/drawing/2014/main" xmlns="" val="20026"/>
                    </a:ext>
                  </a:extLst>
                </a:gridCol>
              </a:tblGrid>
              <a:tr h="21431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extLst>
                  <a:ext uri="{0D108BD9-81ED-4DB2-BD59-A6C34878D82A}">
                    <a16:rowId xmlns:a16="http://schemas.microsoft.com/office/drawing/2014/main" xmlns="" val="10000"/>
                  </a:ext>
                </a:extLst>
              </a:tr>
            </a:tbl>
          </a:graphicData>
        </a:graphic>
      </p:graphicFrame>
      <p:pic>
        <p:nvPicPr>
          <p:cNvPr id="9" name="Picture 8" descr="School Logo.JPG"/>
          <p:cNvPicPr>
            <a:picLocks noChangeAspect="1"/>
          </p:cNvPicPr>
          <p:nvPr/>
        </p:nvPicPr>
        <p:blipFill>
          <a:blip r:embed="rId2" cstate="print"/>
          <a:stretch>
            <a:fillRect/>
          </a:stretch>
        </p:blipFill>
        <p:spPr>
          <a:xfrm>
            <a:off x="685800" y="3521576"/>
            <a:ext cx="1261944" cy="886783"/>
          </a:xfrm>
          <a:prstGeom prst="rect">
            <a:avLst/>
          </a:prstGeom>
        </p:spPr>
      </p:pic>
      <p:pic>
        <p:nvPicPr>
          <p:cNvPr id="4" name="Picture 3">
            <a:extLst>
              <a:ext uri="{FF2B5EF4-FFF2-40B4-BE49-F238E27FC236}">
                <a16:creationId xmlns:a16="http://schemas.microsoft.com/office/drawing/2014/main" xmlns="" id="{186504DE-AF40-4835-B5F2-C83CF06BE04F}"/>
              </a:ext>
            </a:extLst>
          </p:cNvPr>
          <p:cNvPicPr>
            <a:picLocks noChangeAspect="1"/>
          </p:cNvPicPr>
          <p:nvPr/>
        </p:nvPicPr>
        <p:blipFill>
          <a:blip r:embed="rId3"/>
          <a:stretch>
            <a:fillRect/>
          </a:stretch>
        </p:blipFill>
        <p:spPr>
          <a:xfrm>
            <a:off x="7196219" y="3501008"/>
            <a:ext cx="1261981" cy="890093"/>
          </a:xfrm>
          <a:prstGeom prst="rect">
            <a:avLst/>
          </a:prstGeom>
        </p:spPr>
      </p:pic>
    </p:spTree>
    <p:extLst>
      <p:ext uri="{BB962C8B-B14F-4D97-AF65-F5344CB8AC3E}">
        <p14:creationId xmlns:p14="http://schemas.microsoft.com/office/powerpoint/2010/main" val="897504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lnSpcReduction="10000"/>
          </a:bodyPr>
          <a:lstStyle/>
          <a:p>
            <a:pPr marL="0" indent="0">
              <a:buNone/>
            </a:pPr>
            <a:r>
              <a:rPr lang="en-GB" b="1" dirty="0">
                <a:latin typeface="Bradley Hand ITC" panose="03070402050302030203" pitchFamily="66" charset="0"/>
              </a:rPr>
              <a:t>Once a little boy went to school.</a:t>
            </a:r>
            <a:br>
              <a:rPr lang="en-GB" b="1" dirty="0">
                <a:latin typeface="Bradley Hand ITC" panose="03070402050302030203" pitchFamily="66" charset="0"/>
              </a:rPr>
            </a:br>
            <a:r>
              <a:rPr lang="en-GB" b="1" dirty="0">
                <a:latin typeface="Bradley Hand ITC" panose="03070402050302030203" pitchFamily="66" charset="0"/>
              </a:rPr>
              <a:t>He was quite a little boy.</a:t>
            </a:r>
            <a:br>
              <a:rPr lang="en-GB" b="1" dirty="0">
                <a:latin typeface="Bradley Hand ITC" panose="03070402050302030203" pitchFamily="66" charset="0"/>
              </a:rPr>
            </a:br>
            <a:r>
              <a:rPr lang="en-GB" b="1" dirty="0">
                <a:latin typeface="Bradley Hand ITC" panose="03070402050302030203" pitchFamily="66" charset="0"/>
              </a:rPr>
              <a:t>And it was quite a big school.</a:t>
            </a:r>
            <a:br>
              <a:rPr lang="en-GB" b="1" dirty="0">
                <a:latin typeface="Bradley Hand ITC" panose="03070402050302030203" pitchFamily="66" charset="0"/>
              </a:rPr>
            </a:br>
            <a:r>
              <a:rPr lang="en-GB" b="1" dirty="0">
                <a:latin typeface="Bradley Hand ITC" panose="03070402050302030203" pitchFamily="66" charset="0"/>
              </a:rPr>
              <a:t>But when the little boy</a:t>
            </a:r>
            <a:br>
              <a:rPr lang="en-GB" b="1" dirty="0">
                <a:latin typeface="Bradley Hand ITC" panose="03070402050302030203" pitchFamily="66" charset="0"/>
              </a:rPr>
            </a:br>
            <a:r>
              <a:rPr lang="en-GB" b="1" dirty="0">
                <a:latin typeface="Bradley Hand ITC" panose="03070402050302030203" pitchFamily="66" charset="0"/>
              </a:rPr>
              <a:t>Found that he could go to his room</a:t>
            </a:r>
            <a:br>
              <a:rPr lang="en-GB" b="1" dirty="0">
                <a:latin typeface="Bradley Hand ITC" panose="03070402050302030203" pitchFamily="66" charset="0"/>
              </a:rPr>
            </a:br>
            <a:r>
              <a:rPr lang="en-GB" b="1" dirty="0">
                <a:latin typeface="Bradley Hand ITC" panose="03070402050302030203" pitchFamily="66" charset="0"/>
              </a:rPr>
              <a:t>By walking right in from the door outside,</a:t>
            </a:r>
            <a:br>
              <a:rPr lang="en-GB" b="1" dirty="0">
                <a:latin typeface="Bradley Hand ITC" panose="03070402050302030203" pitchFamily="66" charset="0"/>
              </a:rPr>
            </a:br>
            <a:r>
              <a:rPr lang="en-GB" b="1" dirty="0">
                <a:latin typeface="Bradley Hand ITC" panose="03070402050302030203" pitchFamily="66" charset="0"/>
              </a:rPr>
              <a:t>He was happy.</a:t>
            </a:r>
            <a:br>
              <a:rPr lang="en-GB" b="1" dirty="0">
                <a:latin typeface="Bradley Hand ITC" panose="03070402050302030203" pitchFamily="66" charset="0"/>
              </a:rPr>
            </a:br>
            <a:r>
              <a:rPr lang="en-GB" b="1" dirty="0">
                <a:latin typeface="Bradley Hand ITC" panose="03070402050302030203" pitchFamily="66" charset="0"/>
              </a:rPr>
              <a:t>And the school did not seem</a:t>
            </a:r>
            <a:br>
              <a:rPr lang="en-GB" b="1" dirty="0">
                <a:latin typeface="Bradley Hand ITC" panose="03070402050302030203" pitchFamily="66" charset="0"/>
              </a:rPr>
            </a:br>
            <a:r>
              <a:rPr lang="en-GB" b="1" dirty="0">
                <a:latin typeface="Bradley Hand ITC" panose="03070402050302030203" pitchFamily="66" charset="0"/>
              </a:rPr>
              <a:t>Quite so big any more.</a:t>
            </a:r>
          </a:p>
          <a:p>
            <a:pPr>
              <a:buNone/>
            </a:pPr>
            <a:endParaRPr lang="en-GB" b="1" dirty="0">
              <a:latin typeface="Bradley Hand ITC" panose="03070402050302030203"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930195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fontScale="85000" lnSpcReduction="20000"/>
          </a:bodyPr>
          <a:lstStyle/>
          <a:p>
            <a:pPr>
              <a:buNone/>
            </a:pPr>
            <a:r>
              <a:rPr lang="en-GB" b="1" dirty="0">
                <a:latin typeface="Bradley Hand ITC" panose="03070402050302030203" pitchFamily="66" charset="0"/>
              </a:rPr>
              <a:t>One morning,</a:t>
            </a:r>
            <a:br>
              <a:rPr lang="en-GB" b="1" dirty="0">
                <a:latin typeface="Bradley Hand ITC" panose="03070402050302030203" pitchFamily="66" charset="0"/>
              </a:rPr>
            </a:br>
            <a:r>
              <a:rPr lang="en-GB" b="1" dirty="0">
                <a:latin typeface="Bradley Hand ITC" panose="03070402050302030203" pitchFamily="66" charset="0"/>
              </a:rPr>
              <a:t>When the little boy had been in school a while,</a:t>
            </a:r>
            <a:br>
              <a:rPr lang="en-GB" b="1" dirty="0">
                <a:latin typeface="Bradley Hand ITC" panose="03070402050302030203" pitchFamily="66" charset="0"/>
              </a:rPr>
            </a:br>
            <a:r>
              <a:rPr lang="en-GB" b="1" dirty="0">
                <a:latin typeface="Bradley Hand ITC" panose="03070402050302030203" pitchFamily="66" charset="0"/>
              </a:rPr>
              <a:t>The teacher said:</a:t>
            </a:r>
            <a:br>
              <a:rPr lang="en-GB" b="1" dirty="0">
                <a:latin typeface="Bradley Hand ITC" panose="03070402050302030203" pitchFamily="66" charset="0"/>
              </a:rPr>
            </a:br>
            <a:r>
              <a:rPr lang="en-GB" b="1" dirty="0">
                <a:latin typeface="Bradley Hand ITC" panose="03070402050302030203" pitchFamily="66" charset="0"/>
              </a:rPr>
              <a:t>“Today we are going to make a picture.”</a:t>
            </a:r>
            <a:br>
              <a:rPr lang="en-GB" b="1" dirty="0">
                <a:latin typeface="Bradley Hand ITC" panose="03070402050302030203" pitchFamily="66" charset="0"/>
              </a:rPr>
            </a:br>
            <a:r>
              <a:rPr lang="en-GB" b="1" dirty="0">
                <a:latin typeface="Bradley Hand ITC" panose="03070402050302030203" pitchFamily="66" charset="0"/>
              </a:rPr>
              <a:t>“Good!” thought the little boy.</a:t>
            </a:r>
            <a:br>
              <a:rPr lang="en-GB" b="1" dirty="0">
                <a:latin typeface="Bradley Hand ITC" panose="03070402050302030203" pitchFamily="66" charset="0"/>
              </a:rPr>
            </a:br>
            <a:r>
              <a:rPr lang="en-GB" b="1" dirty="0">
                <a:latin typeface="Bradley Hand ITC" panose="03070402050302030203" pitchFamily="66" charset="0"/>
              </a:rPr>
              <a:t>He liked to make pictures.</a:t>
            </a:r>
            <a:br>
              <a:rPr lang="en-GB" b="1" dirty="0">
                <a:latin typeface="Bradley Hand ITC" panose="03070402050302030203" pitchFamily="66" charset="0"/>
              </a:rPr>
            </a:br>
            <a:r>
              <a:rPr lang="en-GB" b="1" dirty="0">
                <a:latin typeface="Bradley Hand ITC" panose="03070402050302030203" pitchFamily="66" charset="0"/>
              </a:rPr>
              <a:t>He could make all kinds:</a:t>
            </a:r>
            <a:br>
              <a:rPr lang="en-GB" b="1" dirty="0">
                <a:latin typeface="Bradley Hand ITC" panose="03070402050302030203" pitchFamily="66" charset="0"/>
              </a:rPr>
            </a:br>
            <a:r>
              <a:rPr lang="en-GB" b="1" dirty="0">
                <a:latin typeface="Bradley Hand ITC" panose="03070402050302030203" pitchFamily="66" charset="0"/>
              </a:rPr>
              <a:t>Lions and tigers,</a:t>
            </a:r>
            <a:br>
              <a:rPr lang="en-GB" b="1" dirty="0">
                <a:latin typeface="Bradley Hand ITC" panose="03070402050302030203" pitchFamily="66" charset="0"/>
              </a:rPr>
            </a:br>
            <a:r>
              <a:rPr lang="en-GB" b="1" dirty="0">
                <a:latin typeface="Bradley Hand ITC" panose="03070402050302030203" pitchFamily="66" charset="0"/>
              </a:rPr>
              <a:t>Chickens and cows,</a:t>
            </a:r>
            <a:br>
              <a:rPr lang="en-GB" b="1" dirty="0">
                <a:latin typeface="Bradley Hand ITC" panose="03070402050302030203" pitchFamily="66" charset="0"/>
              </a:rPr>
            </a:br>
            <a:r>
              <a:rPr lang="en-GB" b="1" dirty="0">
                <a:latin typeface="Bradley Hand ITC" panose="03070402050302030203" pitchFamily="66" charset="0"/>
              </a:rPr>
              <a:t>Trains and boats –</a:t>
            </a:r>
            <a:br>
              <a:rPr lang="en-GB" b="1" dirty="0">
                <a:latin typeface="Bradley Hand ITC" panose="03070402050302030203" pitchFamily="66" charset="0"/>
              </a:rPr>
            </a:br>
            <a:r>
              <a:rPr lang="en-GB" b="1" dirty="0">
                <a:latin typeface="Bradley Hand ITC" panose="03070402050302030203" pitchFamily="66" charset="0"/>
              </a:rPr>
              <a:t>And he took out his box of crayons</a:t>
            </a:r>
            <a:br>
              <a:rPr lang="en-GB" b="1" dirty="0">
                <a:latin typeface="Bradley Hand ITC" panose="03070402050302030203" pitchFamily="66" charset="0"/>
              </a:rPr>
            </a:br>
            <a:r>
              <a:rPr lang="en-GB" b="1" dirty="0">
                <a:latin typeface="Bradley Hand ITC" panose="03070402050302030203" pitchFamily="66" charset="0"/>
              </a:rPr>
              <a:t>And began to draw.</a:t>
            </a:r>
          </a:p>
          <a:p>
            <a:pPr>
              <a:buNone/>
            </a:pPr>
            <a:endParaRPr lang="en-GB" b="1" dirty="0">
              <a:latin typeface="Bradley Hand ITC" panose="03070402050302030203"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810530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lnSpcReduction="10000"/>
          </a:bodyPr>
          <a:lstStyle/>
          <a:p>
            <a:pPr marL="0" indent="0">
              <a:buNone/>
            </a:pPr>
            <a:r>
              <a:rPr lang="en-GB" b="1" dirty="0">
                <a:latin typeface="Bradley Hand ITC" panose="03070402050302030203" pitchFamily="66" charset="0"/>
              </a:rPr>
              <a:t>But the teacher said:</a:t>
            </a:r>
            <a:br>
              <a:rPr lang="en-GB" b="1" dirty="0">
                <a:latin typeface="Bradley Hand ITC" panose="03070402050302030203" pitchFamily="66" charset="0"/>
              </a:rPr>
            </a:br>
            <a:r>
              <a:rPr lang="en-GB" b="1" dirty="0">
                <a:latin typeface="Bradley Hand ITC" panose="03070402050302030203" pitchFamily="66" charset="0"/>
              </a:rPr>
              <a:t>“Wait! It is not time to begin!”</a:t>
            </a:r>
            <a:br>
              <a:rPr lang="en-GB" b="1" dirty="0">
                <a:latin typeface="Bradley Hand ITC" panose="03070402050302030203" pitchFamily="66" charset="0"/>
              </a:rPr>
            </a:br>
            <a:r>
              <a:rPr lang="en-GB" b="1" dirty="0">
                <a:latin typeface="Bradley Hand ITC" panose="03070402050302030203" pitchFamily="66" charset="0"/>
              </a:rPr>
              <a:t>And she waited until everyone looked ready.</a:t>
            </a:r>
          </a:p>
          <a:p>
            <a:pPr marL="0" indent="0">
              <a:buNone/>
            </a:pPr>
            <a:r>
              <a:rPr lang="en-GB" b="1" dirty="0">
                <a:latin typeface="Bradley Hand ITC" panose="03070402050302030203" pitchFamily="66" charset="0"/>
              </a:rPr>
              <a:t>“Now,” said the teacher,</a:t>
            </a:r>
            <a:br>
              <a:rPr lang="en-GB" b="1" dirty="0">
                <a:latin typeface="Bradley Hand ITC" panose="03070402050302030203" pitchFamily="66" charset="0"/>
              </a:rPr>
            </a:br>
            <a:r>
              <a:rPr lang="en-GB" b="1" dirty="0">
                <a:latin typeface="Bradley Hand ITC" panose="03070402050302030203" pitchFamily="66" charset="0"/>
              </a:rPr>
              <a:t>“We are going to make flowers.”</a:t>
            </a:r>
            <a:br>
              <a:rPr lang="en-GB" b="1" dirty="0">
                <a:latin typeface="Bradley Hand ITC" panose="03070402050302030203" pitchFamily="66" charset="0"/>
              </a:rPr>
            </a:br>
            <a:r>
              <a:rPr lang="en-GB" b="1" dirty="0">
                <a:latin typeface="Bradley Hand ITC" panose="03070402050302030203" pitchFamily="66" charset="0"/>
              </a:rPr>
              <a:t>“Good!” thought the little boy,</a:t>
            </a:r>
            <a:br>
              <a:rPr lang="en-GB" b="1" dirty="0">
                <a:latin typeface="Bradley Hand ITC" panose="03070402050302030203" pitchFamily="66" charset="0"/>
              </a:rPr>
            </a:br>
            <a:r>
              <a:rPr lang="en-GB" b="1" dirty="0">
                <a:latin typeface="Bradley Hand ITC" panose="03070402050302030203" pitchFamily="66" charset="0"/>
              </a:rPr>
              <a:t>He liked to make flowers,</a:t>
            </a:r>
            <a:br>
              <a:rPr lang="en-GB" b="1" dirty="0">
                <a:latin typeface="Bradley Hand ITC" panose="03070402050302030203" pitchFamily="66" charset="0"/>
              </a:rPr>
            </a:br>
            <a:r>
              <a:rPr lang="en-GB" b="1" dirty="0">
                <a:latin typeface="Bradley Hand ITC" panose="03070402050302030203" pitchFamily="66" charset="0"/>
              </a:rPr>
              <a:t>And he began to make beautiful ones</a:t>
            </a:r>
            <a:br>
              <a:rPr lang="en-GB" b="1" dirty="0">
                <a:latin typeface="Bradley Hand ITC" panose="03070402050302030203" pitchFamily="66" charset="0"/>
              </a:rPr>
            </a:br>
            <a:r>
              <a:rPr lang="en-GB" b="1" dirty="0">
                <a:latin typeface="Bradley Hand ITC" panose="03070402050302030203" pitchFamily="66" charset="0"/>
              </a:rPr>
              <a:t>With his pink and orange and blue crayons.</a:t>
            </a:r>
          </a:p>
          <a:p>
            <a:pPr>
              <a:buNone/>
            </a:pPr>
            <a:endParaRPr lang="en-GB" b="1" dirty="0">
              <a:latin typeface="Bradley Hand ITC" panose="03070402050302030203"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636282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a:bodyPr>
          <a:lstStyle/>
          <a:p>
            <a:pPr>
              <a:buNone/>
            </a:pPr>
            <a:r>
              <a:rPr lang="en-GB" b="1" dirty="0">
                <a:latin typeface="Bradley Hand ITC" panose="03070402050302030203" pitchFamily="66" charset="0"/>
              </a:rPr>
              <a:t>But the teacher said,</a:t>
            </a:r>
            <a:br>
              <a:rPr lang="en-GB" b="1" dirty="0">
                <a:latin typeface="Bradley Hand ITC" panose="03070402050302030203" pitchFamily="66" charset="0"/>
              </a:rPr>
            </a:br>
            <a:r>
              <a:rPr lang="en-GB" b="1" dirty="0">
                <a:latin typeface="Bradley Hand ITC" panose="03070402050302030203" pitchFamily="66" charset="0"/>
              </a:rPr>
              <a:t>“Wait! And I will show you how.”</a:t>
            </a:r>
            <a:br>
              <a:rPr lang="en-GB" b="1" dirty="0">
                <a:latin typeface="Bradley Hand ITC" panose="03070402050302030203" pitchFamily="66" charset="0"/>
              </a:rPr>
            </a:br>
            <a:r>
              <a:rPr lang="en-GB" b="1" dirty="0">
                <a:latin typeface="Bradley Hand ITC" panose="03070402050302030203" pitchFamily="66" charset="0"/>
              </a:rPr>
              <a:t>And she drew a flower on the blackboard.</a:t>
            </a:r>
            <a:br>
              <a:rPr lang="en-GB" b="1" dirty="0">
                <a:latin typeface="Bradley Hand ITC" panose="03070402050302030203" pitchFamily="66" charset="0"/>
              </a:rPr>
            </a:br>
            <a:r>
              <a:rPr lang="en-GB" b="1" dirty="0">
                <a:latin typeface="Bradley Hand ITC" panose="03070402050302030203" pitchFamily="66" charset="0"/>
              </a:rPr>
              <a:t>It was red, with a green stem.</a:t>
            </a:r>
            <a:br>
              <a:rPr lang="en-GB" b="1" dirty="0">
                <a:latin typeface="Bradley Hand ITC" panose="03070402050302030203" pitchFamily="66" charset="0"/>
              </a:rPr>
            </a:br>
            <a:r>
              <a:rPr lang="en-GB" b="1" dirty="0">
                <a:latin typeface="Bradley Hand ITC" panose="03070402050302030203" pitchFamily="66" charset="0"/>
              </a:rPr>
              <a:t>“There,” said the teacher.</a:t>
            </a:r>
            <a:br>
              <a:rPr lang="en-GB" b="1" dirty="0">
                <a:latin typeface="Bradley Hand ITC" panose="03070402050302030203" pitchFamily="66" charset="0"/>
              </a:rPr>
            </a:br>
            <a:r>
              <a:rPr lang="en-GB" b="1" dirty="0">
                <a:latin typeface="Bradley Hand ITC" panose="03070402050302030203" pitchFamily="66" charset="0"/>
              </a:rPr>
              <a:t>“Now you may begin.”</a:t>
            </a:r>
          </a:p>
          <a:p>
            <a:pPr>
              <a:buNone/>
            </a:pPr>
            <a:endParaRPr lang="en-GB" b="1" dirty="0">
              <a:latin typeface="Bradley Hand ITC" panose="03070402050302030203"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pic>
        <p:nvPicPr>
          <p:cNvPr id="6" name="Picture 5">
            <a:extLst>
              <a:ext uri="{FF2B5EF4-FFF2-40B4-BE49-F238E27FC236}">
                <a16:creationId xmlns:a16="http://schemas.microsoft.com/office/drawing/2014/main" xmlns="" id="{536E48BE-9397-4F64-85EB-C373003AADB2}"/>
              </a:ext>
            </a:extLst>
          </p:cNvPr>
          <p:cNvPicPr>
            <a:picLocks noChangeAspect="1"/>
          </p:cNvPicPr>
          <p:nvPr/>
        </p:nvPicPr>
        <p:blipFill>
          <a:blip r:embed="rId3"/>
          <a:stretch>
            <a:fillRect/>
          </a:stretch>
        </p:blipFill>
        <p:spPr>
          <a:xfrm>
            <a:off x="6444208" y="4005064"/>
            <a:ext cx="1999160" cy="2033044"/>
          </a:xfrm>
          <a:prstGeom prst="rect">
            <a:avLst/>
          </a:prstGeom>
        </p:spPr>
      </p:pic>
    </p:spTree>
    <p:extLst>
      <p:ext uri="{BB962C8B-B14F-4D97-AF65-F5344CB8AC3E}">
        <p14:creationId xmlns:p14="http://schemas.microsoft.com/office/powerpoint/2010/main" val="2763460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a:bodyPr>
          <a:lstStyle/>
          <a:p>
            <a:pPr>
              <a:buNone/>
            </a:pPr>
            <a:r>
              <a:rPr lang="en-GB" b="1" dirty="0">
                <a:latin typeface="Bradley Hand ITC" panose="03070402050302030203" pitchFamily="66" charset="0"/>
              </a:rPr>
              <a:t>The little boy looked at the teacher’s flower.</a:t>
            </a:r>
            <a:br>
              <a:rPr lang="en-GB" b="1" dirty="0">
                <a:latin typeface="Bradley Hand ITC" panose="03070402050302030203" pitchFamily="66" charset="0"/>
              </a:rPr>
            </a:br>
            <a:r>
              <a:rPr lang="en-GB" b="1" dirty="0">
                <a:latin typeface="Bradley Hand ITC" panose="03070402050302030203" pitchFamily="66" charset="0"/>
              </a:rPr>
              <a:t>Then he looked at his own flower,</a:t>
            </a:r>
            <a:br>
              <a:rPr lang="en-GB" b="1" dirty="0">
                <a:latin typeface="Bradley Hand ITC" panose="03070402050302030203" pitchFamily="66" charset="0"/>
              </a:rPr>
            </a:br>
            <a:r>
              <a:rPr lang="en-GB" b="1" dirty="0">
                <a:latin typeface="Bradley Hand ITC" panose="03070402050302030203" pitchFamily="66" charset="0"/>
              </a:rPr>
              <a:t>He liked his flower better than the teacher’s.</a:t>
            </a:r>
            <a:br>
              <a:rPr lang="en-GB" b="1" dirty="0">
                <a:latin typeface="Bradley Hand ITC" panose="03070402050302030203" pitchFamily="66" charset="0"/>
              </a:rPr>
            </a:br>
            <a:r>
              <a:rPr lang="en-GB" b="1" dirty="0">
                <a:latin typeface="Bradley Hand ITC" panose="03070402050302030203" pitchFamily="66" charset="0"/>
              </a:rPr>
              <a:t>But he did not say this,</a:t>
            </a:r>
            <a:br>
              <a:rPr lang="en-GB" b="1" dirty="0">
                <a:latin typeface="Bradley Hand ITC" panose="03070402050302030203" pitchFamily="66" charset="0"/>
              </a:rPr>
            </a:br>
            <a:r>
              <a:rPr lang="en-GB" b="1" dirty="0">
                <a:latin typeface="Bradley Hand ITC" panose="03070402050302030203" pitchFamily="66" charset="0"/>
              </a:rPr>
              <a:t>He just turned his paper over</a:t>
            </a:r>
            <a:br>
              <a:rPr lang="en-GB" b="1" dirty="0">
                <a:latin typeface="Bradley Hand ITC" panose="03070402050302030203" pitchFamily="66" charset="0"/>
              </a:rPr>
            </a:br>
            <a:r>
              <a:rPr lang="en-GB" b="1" dirty="0">
                <a:latin typeface="Bradley Hand ITC" panose="03070402050302030203" pitchFamily="66" charset="0"/>
              </a:rPr>
              <a:t>And made a flower like the teacher’s.</a:t>
            </a:r>
            <a:br>
              <a:rPr lang="en-GB" b="1" dirty="0">
                <a:latin typeface="Bradley Hand ITC" panose="03070402050302030203" pitchFamily="66" charset="0"/>
              </a:rPr>
            </a:br>
            <a:r>
              <a:rPr lang="en-GB" b="1" dirty="0">
                <a:latin typeface="Bradley Hand ITC" panose="03070402050302030203" pitchFamily="66" charset="0"/>
              </a:rPr>
              <a:t>It was red, with a green stem.</a:t>
            </a:r>
          </a:p>
          <a:p>
            <a:pPr>
              <a:buNone/>
            </a:pPr>
            <a:endParaRPr lang="en-GB" b="1" dirty="0">
              <a:latin typeface="Bradley Hand ITC" panose="03070402050302030203"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pic>
        <p:nvPicPr>
          <p:cNvPr id="6" name="Picture 5">
            <a:extLst>
              <a:ext uri="{FF2B5EF4-FFF2-40B4-BE49-F238E27FC236}">
                <a16:creationId xmlns:a16="http://schemas.microsoft.com/office/drawing/2014/main" xmlns="" id="{C94A3A68-1319-4950-8CBC-9FBD056EFC8D}"/>
              </a:ext>
            </a:extLst>
          </p:cNvPr>
          <p:cNvPicPr>
            <a:picLocks noChangeAspect="1"/>
          </p:cNvPicPr>
          <p:nvPr/>
        </p:nvPicPr>
        <p:blipFill>
          <a:blip r:embed="rId3"/>
          <a:stretch>
            <a:fillRect/>
          </a:stretch>
        </p:blipFill>
        <p:spPr>
          <a:xfrm>
            <a:off x="7073782" y="5017324"/>
            <a:ext cx="1506658" cy="1513384"/>
          </a:xfrm>
          <a:prstGeom prst="rect">
            <a:avLst/>
          </a:prstGeom>
        </p:spPr>
      </p:pic>
    </p:spTree>
    <p:extLst>
      <p:ext uri="{BB962C8B-B14F-4D97-AF65-F5344CB8AC3E}">
        <p14:creationId xmlns:p14="http://schemas.microsoft.com/office/powerpoint/2010/main" val="1830205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a:bodyPr>
          <a:lstStyle/>
          <a:p>
            <a:pPr marL="0" indent="0">
              <a:buNone/>
            </a:pPr>
            <a:r>
              <a:rPr lang="en-GB" b="1" dirty="0">
                <a:latin typeface="Bradley Hand ITC" panose="03070402050302030203" pitchFamily="66" charset="0"/>
              </a:rPr>
              <a:t>On another day,</a:t>
            </a:r>
            <a:br>
              <a:rPr lang="en-GB" b="1" dirty="0">
                <a:latin typeface="Bradley Hand ITC" panose="03070402050302030203" pitchFamily="66" charset="0"/>
              </a:rPr>
            </a:br>
            <a:r>
              <a:rPr lang="en-GB" b="1" dirty="0">
                <a:latin typeface="Bradley Hand ITC" panose="03070402050302030203" pitchFamily="66" charset="0"/>
              </a:rPr>
              <a:t>When the little boy had opened</a:t>
            </a:r>
            <a:br>
              <a:rPr lang="en-GB" b="1" dirty="0">
                <a:latin typeface="Bradley Hand ITC" panose="03070402050302030203" pitchFamily="66" charset="0"/>
              </a:rPr>
            </a:br>
            <a:r>
              <a:rPr lang="en-GB" b="1" dirty="0">
                <a:latin typeface="Bradley Hand ITC" panose="03070402050302030203" pitchFamily="66" charset="0"/>
              </a:rPr>
              <a:t>The door from the outside all by himself,</a:t>
            </a:r>
            <a:br>
              <a:rPr lang="en-GB" b="1" dirty="0">
                <a:latin typeface="Bradley Hand ITC" panose="03070402050302030203" pitchFamily="66" charset="0"/>
              </a:rPr>
            </a:br>
            <a:r>
              <a:rPr lang="en-GB" b="1" dirty="0">
                <a:latin typeface="Bradley Hand ITC" panose="03070402050302030203" pitchFamily="66" charset="0"/>
              </a:rPr>
              <a:t>The teacher said,</a:t>
            </a:r>
            <a:br>
              <a:rPr lang="en-GB" b="1" dirty="0">
                <a:latin typeface="Bradley Hand ITC" panose="03070402050302030203" pitchFamily="66" charset="0"/>
              </a:rPr>
            </a:br>
            <a:r>
              <a:rPr lang="en-GB" b="1" dirty="0">
                <a:latin typeface="Bradley Hand ITC" panose="03070402050302030203" pitchFamily="66" charset="0"/>
              </a:rPr>
              <a:t>“Today we are going to make something with clay.”</a:t>
            </a:r>
            <a:br>
              <a:rPr lang="en-GB" b="1" dirty="0">
                <a:latin typeface="Bradley Hand ITC" panose="03070402050302030203" pitchFamily="66" charset="0"/>
              </a:rPr>
            </a:br>
            <a:r>
              <a:rPr lang="en-GB" b="1" dirty="0">
                <a:latin typeface="Bradley Hand ITC" panose="03070402050302030203" pitchFamily="66" charset="0"/>
              </a:rPr>
              <a:t>“Good!” thought the boy.</a:t>
            </a:r>
            <a:br>
              <a:rPr lang="en-GB" b="1" dirty="0">
                <a:latin typeface="Bradley Hand ITC" panose="03070402050302030203" pitchFamily="66" charset="0"/>
              </a:rPr>
            </a:br>
            <a:r>
              <a:rPr lang="en-GB" b="1" dirty="0">
                <a:latin typeface="Bradley Hand ITC" panose="03070402050302030203" pitchFamily="66" charset="0"/>
              </a:rPr>
              <a:t>He liked clay.</a:t>
            </a:r>
          </a:p>
          <a:p>
            <a:pPr>
              <a:buNone/>
            </a:pPr>
            <a:endParaRPr lang="en-GB" b="1" dirty="0">
              <a:latin typeface="Bradley Hand ITC" panose="03070402050302030203"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927843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291"/>
            <a:ext cx="7772400" cy="1143007"/>
          </a:xfrm>
        </p:spPr>
        <p:txBody>
          <a:bodyPr>
            <a:normAutofit fontScale="90000"/>
          </a:bodyPr>
          <a:lstStyle/>
          <a:p>
            <a:r>
              <a:rPr lang="en-GB" b="1" dirty="0">
                <a:latin typeface="Bradley Hand ITC" pitchFamily="66" charset="0"/>
              </a:rPr>
              <a:t>Welcome to The John Hampden School </a:t>
            </a:r>
            <a:r>
              <a:rPr lang="en-GB" b="1" dirty="0" err="1">
                <a:latin typeface="Bradley Hand ITC" pitchFamily="66" charset="0"/>
              </a:rPr>
              <a:t>Wendover</a:t>
            </a:r>
            <a:endParaRPr lang="en-GB" dirty="0"/>
          </a:p>
        </p:txBody>
      </p:sp>
      <p:sp>
        <p:nvSpPr>
          <p:cNvPr id="3" name="Subtitle 2"/>
          <p:cNvSpPr>
            <a:spLocks noGrp="1"/>
          </p:cNvSpPr>
          <p:nvPr>
            <p:ph type="subTitle" idx="1"/>
          </p:nvPr>
        </p:nvSpPr>
        <p:spPr>
          <a:xfrm>
            <a:off x="285720" y="2214554"/>
            <a:ext cx="8715436" cy="4067188"/>
          </a:xfrm>
          <a:solidFill>
            <a:schemeClr val="tx1"/>
          </a:solidFill>
        </p:spPr>
        <p:txBody>
          <a:bodyPr>
            <a:normAutofit fontScale="92500" lnSpcReduction="10000"/>
          </a:bodyPr>
          <a:lstStyle/>
          <a:p>
            <a:r>
              <a:rPr lang="en-GB" b="1" u="sng" dirty="0">
                <a:solidFill>
                  <a:srgbClr val="002060"/>
                </a:solidFill>
                <a:latin typeface="Bradley Hand ITC" pitchFamily="66" charset="0"/>
              </a:rPr>
              <a:t>Aims of the evening</a:t>
            </a:r>
          </a:p>
          <a:p>
            <a:pPr marL="457200" indent="-457200" algn="l">
              <a:buFont typeface="Wingdings" panose="05000000000000000000" pitchFamily="2" charset="2"/>
              <a:buChar char="§"/>
            </a:pPr>
            <a:r>
              <a:rPr lang="en-GB" b="1" dirty="0">
                <a:solidFill>
                  <a:srgbClr val="002060"/>
                </a:solidFill>
                <a:latin typeface="Bradley Hand ITC" pitchFamily="66" charset="0"/>
              </a:rPr>
              <a:t>An introduction to Growth Mindset </a:t>
            </a:r>
          </a:p>
          <a:p>
            <a:pPr marL="457200" indent="-457200" algn="l">
              <a:buFont typeface="Wingdings" panose="05000000000000000000" pitchFamily="2" charset="2"/>
              <a:buChar char="§"/>
            </a:pPr>
            <a:r>
              <a:rPr lang="en-GB" b="1" dirty="0">
                <a:solidFill>
                  <a:srgbClr val="002060"/>
                </a:solidFill>
                <a:latin typeface="Bradley Hand ITC" pitchFamily="66" charset="0"/>
              </a:rPr>
              <a:t>Growth Mindset in action at John Hampden School</a:t>
            </a:r>
          </a:p>
          <a:p>
            <a:pPr marL="457200" indent="-457200" algn="l">
              <a:buFont typeface="Wingdings" panose="05000000000000000000" pitchFamily="2" charset="2"/>
              <a:buChar char="§"/>
            </a:pPr>
            <a:r>
              <a:rPr lang="en-GB" b="1" dirty="0">
                <a:solidFill>
                  <a:srgbClr val="002060"/>
                </a:solidFill>
                <a:latin typeface="Bradley Hand ITC" pitchFamily="66" charset="0"/>
              </a:rPr>
              <a:t>Growth Mindset at </a:t>
            </a:r>
            <a:r>
              <a:rPr lang="en-GB" b="1" dirty="0" smtClean="0">
                <a:solidFill>
                  <a:srgbClr val="002060"/>
                </a:solidFill>
                <a:latin typeface="Bradley Hand ITC" pitchFamily="66" charset="0"/>
              </a:rPr>
              <a:t>home</a:t>
            </a:r>
          </a:p>
          <a:p>
            <a:pPr marL="457200" indent="-457200" algn="l">
              <a:buFont typeface="Wingdings" panose="05000000000000000000" pitchFamily="2" charset="2"/>
              <a:buChar char="§"/>
            </a:pPr>
            <a:r>
              <a:rPr lang="en-GB" b="1" dirty="0" smtClean="0">
                <a:solidFill>
                  <a:srgbClr val="002060"/>
                </a:solidFill>
                <a:latin typeface="Bradley Hand ITC" pitchFamily="66" charset="0"/>
              </a:rPr>
              <a:t>To help you to help us – did we?</a:t>
            </a:r>
            <a:endParaRPr lang="en-GB" b="1" dirty="0">
              <a:solidFill>
                <a:srgbClr val="002060"/>
              </a:solidFill>
              <a:latin typeface="Bradley Hand ITC" pitchFamily="66" charset="0"/>
            </a:endParaRPr>
          </a:p>
          <a:p>
            <a:pPr algn="l"/>
            <a:endParaRPr lang="en-GB" b="1" dirty="0">
              <a:solidFill>
                <a:srgbClr val="002060"/>
              </a:solidFill>
              <a:latin typeface="Bradley Hand ITC" pitchFamily="66" charset="0"/>
            </a:endParaRPr>
          </a:p>
          <a:p>
            <a:pPr algn="l"/>
            <a:r>
              <a:rPr lang="en-GB" b="1" dirty="0">
                <a:solidFill>
                  <a:srgbClr val="002060"/>
                </a:solidFill>
                <a:latin typeface="Bradley Hand ITC" pitchFamily="66" charset="0"/>
              </a:rPr>
              <a:t>                  </a:t>
            </a:r>
          </a:p>
        </p:txBody>
      </p:sp>
      <p:graphicFrame>
        <p:nvGraphicFramePr>
          <p:cNvPr id="5" name="Table 4"/>
          <p:cNvGraphicFramePr>
            <a:graphicFrameLocks noGrp="1"/>
          </p:cNvGraphicFramePr>
          <p:nvPr/>
        </p:nvGraphicFramePr>
        <p:xfrm>
          <a:off x="0" y="1571612"/>
          <a:ext cx="9501220" cy="243840"/>
        </p:xfrm>
        <a:graphic>
          <a:graphicData uri="http://schemas.openxmlformats.org/drawingml/2006/table">
            <a:tbl>
              <a:tblPr firstRow="1" bandRow="1">
                <a:tableStyleId>{5C22544A-7EE6-4342-B048-85BDC9FD1C3A}</a:tableStyleId>
              </a:tblPr>
              <a:tblGrid>
                <a:gridCol w="357158">
                  <a:extLst>
                    <a:ext uri="{9D8B030D-6E8A-4147-A177-3AD203B41FA5}">
                      <a16:colId xmlns:a16="http://schemas.microsoft.com/office/drawing/2014/main" xmlns="" val="20000"/>
                    </a:ext>
                  </a:extLst>
                </a:gridCol>
                <a:gridCol w="346637">
                  <a:extLst>
                    <a:ext uri="{9D8B030D-6E8A-4147-A177-3AD203B41FA5}">
                      <a16:colId xmlns:a16="http://schemas.microsoft.com/office/drawing/2014/main" xmlns="" val="20001"/>
                    </a:ext>
                  </a:extLst>
                </a:gridCol>
                <a:gridCol w="351897">
                  <a:extLst>
                    <a:ext uri="{9D8B030D-6E8A-4147-A177-3AD203B41FA5}">
                      <a16:colId xmlns:a16="http://schemas.microsoft.com/office/drawing/2014/main" xmlns="" val="20002"/>
                    </a:ext>
                  </a:extLst>
                </a:gridCol>
                <a:gridCol w="351897">
                  <a:extLst>
                    <a:ext uri="{9D8B030D-6E8A-4147-A177-3AD203B41FA5}">
                      <a16:colId xmlns:a16="http://schemas.microsoft.com/office/drawing/2014/main" xmlns="" val="20003"/>
                    </a:ext>
                  </a:extLst>
                </a:gridCol>
                <a:gridCol w="351897">
                  <a:extLst>
                    <a:ext uri="{9D8B030D-6E8A-4147-A177-3AD203B41FA5}">
                      <a16:colId xmlns:a16="http://schemas.microsoft.com/office/drawing/2014/main" xmlns="" val="20004"/>
                    </a:ext>
                  </a:extLst>
                </a:gridCol>
                <a:gridCol w="351897">
                  <a:extLst>
                    <a:ext uri="{9D8B030D-6E8A-4147-A177-3AD203B41FA5}">
                      <a16:colId xmlns:a16="http://schemas.microsoft.com/office/drawing/2014/main" xmlns="" val="20005"/>
                    </a:ext>
                  </a:extLst>
                </a:gridCol>
                <a:gridCol w="351897">
                  <a:extLst>
                    <a:ext uri="{9D8B030D-6E8A-4147-A177-3AD203B41FA5}">
                      <a16:colId xmlns:a16="http://schemas.microsoft.com/office/drawing/2014/main" xmlns="" val="20006"/>
                    </a:ext>
                  </a:extLst>
                </a:gridCol>
                <a:gridCol w="351897">
                  <a:extLst>
                    <a:ext uri="{9D8B030D-6E8A-4147-A177-3AD203B41FA5}">
                      <a16:colId xmlns:a16="http://schemas.microsoft.com/office/drawing/2014/main" xmlns="" val="20007"/>
                    </a:ext>
                  </a:extLst>
                </a:gridCol>
                <a:gridCol w="351897">
                  <a:extLst>
                    <a:ext uri="{9D8B030D-6E8A-4147-A177-3AD203B41FA5}">
                      <a16:colId xmlns:a16="http://schemas.microsoft.com/office/drawing/2014/main" xmlns="" val="20008"/>
                    </a:ext>
                  </a:extLst>
                </a:gridCol>
                <a:gridCol w="351897">
                  <a:extLst>
                    <a:ext uri="{9D8B030D-6E8A-4147-A177-3AD203B41FA5}">
                      <a16:colId xmlns:a16="http://schemas.microsoft.com/office/drawing/2014/main" xmlns="" val="20009"/>
                    </a:ext>
                  </a:extLst>
                </a:gridCol>
                <a:gridCol w="351897">
                  <a:extLst>
                    <a:ext uri="{9D8B030D-6E8A-4147-A177-3AD203B41FA5}">
                      <a16:colId xmlns:a16="http://schemas.microsoft.com/office/drawing/2014/main" xmlns="" val="20010"/>
                    </a:ext>
                  </a:extLst>
                </a:gridCol>
                <a:gridCol w="351897">
                  <a:extLst>
                    <a:ext uri="{9D8B030D-6E8A-4147-A177-3AD203B41FA5}">
                      <a16:colId xmlns:a16="http://schemas.microsoft.com/office/drawing/2014/main" xmlns="" val="20011"/>
                    </a:ext>
                  </a:extLst>
                </a:gridCol>
                <a:gridCol w="351897">
                  <a:extLst>
                    <a:ext uri="{9D8B030D-6E8A-4147-A177-3AD203B41FA5}">
                      <a16:colId xmlns:a16="http://schemas.microsoft.com/office/drawing/2014/main" xmlns="" val="20012"/>
                    </a:ext>
                  </a:extLst>
                </a:gridCol>
                <a:gridCol w="351897">
                  <a:extLst>
                    <a:ext uri="{9D8B030D-6E8A-4147-A177-3AD203B41FA5}">
                      <a16:colId xmlns:a16="http://schemas.microsoft.com/office/drawing/2014/main" xmlns="" val="20013"/>
                    </a:ext>
                  </a:extLst>
                </a:gridCol>
                <a:gridCol w="351897">
                  <a:extLst>
                    <a:ext uri="{9D8B030D-6E8A-4147-A177-3AD203B41FA5}">
                      <a16:colId xmlns:a16="http://schemas.microsoft.com/office/drawing/2014/main" xmlns="" val="20014"/>
                    </a:ext>
                  </a:extLst>
                </a:gridCol>
                <a:gridCol w="351897">
                  <a:extLst>
                    <a:ext uri="{9D8B030D-6E8A-4147-A177-3AD203B41FA5}">
                      <a16:colId xmlns:a16="http://schemas.microsoft.com/office/drawing/2014/main" xmlns="" val="20015"/>
                    </a:ext>
                  </a:extLst>
                </a:gridCol>
                <a:gridCol w="351897">
                  <a:extLst>
                    <a:ext uri="{9D8B030D-6E8A-4147-A177-3AD203B41FA5}">
                      <a16:colId xmlns:a16="http://schemas.microsoft.com/office/drawing/2014/main" xmlns="" val="20016"/>
                    </a:ext>
                  </a:extLst>
                </a:gridCol>
                <a:gridCol w="351897">
                  <a:extLst>
                    <a:ext uri="{9D8B030D-6E8A-4147-A177-3AD203B41FA5}">
                      <a16:colId xmlns:a16="http://schemas.microsoft.com/office/drawing/2014/main" xmlns="" val="20017"/>
                    </a:ext>
                  </a:extLst>
                </a:gridCol>
                <a:gridCol w="351897">
                  <a:extLst>
                    <a:ext uri="{9D8B030D-6E8A-4147-A177-3AD203B41FA5}">
                      <a16:colId xmlns:a16="http://schemas.microsoft.com/office/drawing/2014/main" xmlns="" val="20018"/>
                    </a:ext>
                  </a:extLst>
                </a:gridCol>
                <a:gridCol w="351897">
                  <a:extLst>
                    <a:ext uri="{9D8B030D-6E8A-4147-A177-3AD203B41FA5}">
                      <a16:colId xmlns:a16="http://schemas.microsoft.com/office/drawing/2014/main" xmlns="" val="20019"/>
                    </a:ext>
                  </a:extLst>
                </a:gridCol>
                <a:gridCol w="351897">
                  <a:extLst>
                    <a:ext uri="{9D8B030D-6E8A-4147-A177-3AD203B41FA5}">
                      <a16:colId xmlns:a16="http://schemas.microsoft.com/office/drawing/2014/main" xmlns="" val="20020"/>
                    </a:ext>
                  </a:extLst>
                </a:gridCol>
                <a:gridCol w="351897">
                  <a:extLst>
                    <a:ext uri="{9D8B030D-6E8A-4147-A177-3AD203B41FA5}">
                      <a16:colId xmlns:a16="http://schemas.microsoft.com/office/drawing/2014/main" xmlns="" val="20021"/>
                    </a:ext>
                  </a:extLst>
                </a:gridCol>
                <a:gridCol w="351897">
                  <a:extLst>
                    <a:ext uri="{9D8B030D-6E8A-4147-A177-3AD203B41FA5}">
                      <a16:colId xmlns:a16="http://schemas.microsoft.com/office/drawing/2014/main" xmlns="" val="20022"/>
                    </a:ext>
                  </a:extLst>
                </a:gridCol>
                <a:gridCol w="351897">
                  <a:extLst>
                    <a:ext uri="{9D8B030D-6E8A-4147-A177-3AD203B41FA5}">
                      <a16:colId xmlns:a16="http://schemas.microsoft.com/office/drawing/2014/main" xmlns="" val="20023"/>
                    </a:ext>
                  </a:extLst>
                </a:gridCol>
                <a:gridCol w="269875">
                  <a:extLst>
                    <a:ext uri="{9D8B030D-6E8A-4147-A177-3AD203B41FA5}">
                      <a16:colId xmlns:a16="http://schemas.microsoft.com/office/drawing/2014/main" xmlns="" val="20024"/>
                    </a:ext>
                  </a:extLst>
                </a:gridCol>
                <a:gridCol w="285752">
                  <a:extLst>
                    <a:ext uri="{9D8B030D-6E8A-4147-A177-3AD203B41FA5}">
                      <a16:colId xmlns:a16="http://schemas.microsoft.com/office/drawing/2014/main" xmlns="" val="20025"/>
                    </a:ext>
                  </a:extLst>
                </a:gridCol>
                <a:gridCol w="500064">
                  <a:extLst>
                    <a:ext uri="{9D8B030D-6E8A-4147-A177-3AD203B41FA5}">
                      <a16:colId xmlns:a16="http://schemas.microsoft.com/office/drawing/2014/main" xmlns="" val="20026"/>
                    </a:ext>
                  </a:extLst>
                </a:gridCol>
              </a:tblGrid>
              <a:tr h="21431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a:bodyPr>
          <a:lstStyle/>
          <a:p>
            <a:pPr marL="0" indent="0">
              <a:buNone/>
            </a:pPr>
            <a:r>
              <a:rPr lang="en-GB" b="1" dirty="0">
                <a:latin typeface="Bradley Hand ITC" panose="03070402050302030203" pitchFamily="66" charset="0"/>
              </a:rPr>
              <a:t>He could make all kinds of things with clay:</a:t>
            </a:r>
            <a:br>
              <a:rPr lang="en-GB" b="1" dirty="0">
                <a:latin typeface="Bradley Hand ITC" panose="03070402050302030203" pitchFamily="66" charset="0"/>
              </a:rPr>
            </a:br>
            <a:r>
              <a:rPr lang="en-GB" b="1" dirty="0">
                <a:latin typeface="Bradley Hand ITC" panose="03070402050302030203" pitchFamily="66" charset="0"/>
              </a:rPr>
              <a:t>Snakes and snowmen,</a:t>
            </a:r>
            <a:br>
              <a:rPr lang="en-GB" b="1" dirty="0">
                <a:latin typeface="Bradley Hand ITC" panose="03070402050302030203" pitchFamily="66" charset="0"/>
              </a:rPr>
            </a:br>
            <a:r>
              <a:rPr lang="en-GB" b="1" dirty="0">
                <a:latin typeface="Bradley Hand ITC" panose="03070402050302030203" pitchFamily="66" charset="0"/>
              </a:rPr>
              <a:t>Elephants and mice,</a:t>
            </a:r>
            <a:br>
              <a:rPr lang="en-GB" b="1" dirty="0">
                <a:latin typeface="Bradley Hand ITC" panose="03070402050302030203" pitchFamily="66" charset="0"/>
              </a:rPr>
            </a:br>
            <a:r>
              <a:rPr lang="en-GB" b="1" dirty="0">
                <a:latin typeface="Bradley Hand ITC" panose="03070402050302030203" pitchFamily="66" charset="0"/>
              </a:rPr>
              <a:t>Cars and trucks –</a:t>
            </a:r>
            <a:br>
              <a:rPr lang="en-GB" b="1" dirty="0">
                <a:latin typeface="Bradley Hand ITC" panose="03070402050302030203" pitchFamily="66" charset="0"/>
              </a:rPr>
            </a:br>
            <a:r>
              <a:rPr lang="en-GB" b="1" dirty="0">
                <a:latin typeface="Bradley Hand ITC" panose="03070402050302030203" pitchFamily="66" charset="0"/>
              </a:rPr>
              <a:t>And he began to pull and pinch</a:t>
            </a:r>
            <a:br>
              <a:rPr lang="en-GB" b="1" dirty="0">
                <a:latin typeface="Bradley Hand ITC" panose="03070402050302030203" pitchFamily="66" charset="0"/>
              </a:rPr>
            </a:br>
            <a:r>
              <a:rPr lang="en-GB" b="1" dirty="0">
                <a:latin typeface="Bradley Hand ITC" panose="03070402050302030203" pitchFamily="66" charset="0"/>
              </a:rPr>
              <a:t>His ball of clay.</a:t>
            </a:r>
          </a:p>
          <a:p>
            <a:pPr>
              <a:buNone/>
            </a:pPr>
            <a:endParaRPr lang="en-GB" b="1" dirty="0">
              <a:latin typeface="Bradley Hand ITC" panose="03070402050302030203"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151545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a:bodyPr>
          <a:lstStyle/>
          <a:p>
            <a:pPr>
              <a:buNone/>
            </a:pPr>
            <a:r>
              <a:rPr lang="en-GB" sz="4000" b="1" dirty="0">
                <a:latin typeface="Bradley Hand ITC" panose="03070402050302030203" pitchFamily="66" charset="0"/>
              </a:rPr>
              <a:t>But the teacher said,</a:t>
            </a:r>
            <a:br>
              <a:rPr lang="en-GB" sz="4000" b="1" dirty="0">
                <a:latin typeface="Bradley Hand ITC" panose="03070402050302030203" pitchFamily="66" charset="0"/>
              </a:rPr>
            </a:br>
            <a:r>
              <a:rPr lang="en-GB" sz="4000" b="1" dirty="0">
                <a:latin typeface="Bradley Hand ITC" panose="03070402050302030203" pitchFamily="66" charset="0"/>
              </a:rPr>
              <a:t>“Wait! And I will show you how.”</a:t>
            </a:r>
            <a:br>
              <a:rPr lang="en-GB" sz="4000" b="1" dirty="0">
                <a:latin typeface="Bradley Hand ITC" panose="03070402050302030203" pitchFamily="66" charset="0"/>
              </a:rPr>
            </a:br>
            <a:r>
              <a:rPr lang="en-GB" sz="4000" b="1" dirty="0">
                <a:latin typeface="Bradley Hand ITC" panose="03070402050302030203" pitchFamily="66" charset="0"/>
              </a:rPr>
              <a:t>And she showed everyone how to make</a:t>
            </a:r>
            <a:br>
              <a:rPr lang="en-GB" sz="4000" b="1" dirty="0">
                <a:latin typeface="Bradley Hand ITC" panose="03070402050302030203" pitchFamily="66" charset="0"/>
              </a:rPr>
            </a:br>
            <a:r>
              <a:rPr lang="en-GB" sz="4000" b="1" dirty="0">
                <a:latin typeface="Bradley Hand ITC" panose="03070402050302030203" pitchFamily="66" charset="0"/>
              </a:rPr>
              <a:t>One deep dish.</a:t>
            </a:r>
            <a:br>
              <a:rPr lang="en-GB" sz="4000" b="1" dirty="0">
                <a:latin typeface="Bradley Hand ITC" panose="03070402050302030203" pitchFamily="66" charset="0"/>
              </a:rPr>
            </a:br>
            <a:r>
              <a:rPr lang="en-GB" sz="4000" b="1" dirty="0">
                <a:latin typeface="Bradley Hand ITC" panose="03070402050302030203" pitchFamily="66" charset="0"/>
              </a:rPr>
              <a:t>“There,” said the teacher.</a:t>
            </a:r>
            <a:br>
              <a:rPr lang="en-GB" sz="4000" b="1" dirty="0">
                <a:latin typeface="Bradley Hand ITC" panose="03070402050302030203" pitchFamily="66" charset="0"/>
              </a:rPr>
            </a:br>
            <a:r>
              <a:rPr lang="en-GB" sz="4000" b="1" dirty="0">
                <a:latin typeface="Bradley Hand ITC" panose="03070402050302030203" pitchFamily="66" charset="0"/>
              </a:rPr>
              <a:t>“Now you may begin.”</a:t>
            </a:r>
          </a:p>
          <a:p>
            <a:pPr>
              <a:buNone/>
            </a:pPr>
            <a:endParaRPr lang="en-GB" b="1" dirty="0">
              <a:latin typeface="Bradley Hand ITC"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779817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a:bodyPr>
          <a:lstStyle/>
          <a:p>
            <a:pPr>
              <a:buNone/>
            </a:pPr>
            <a:r>
              <a:rPr lang="en-GB" b="1" dirty="0">
                <a:latin typeface="Bradley Hand ITC" panose="03070402050302030203" pitchFamily="66" charset="0"/>
              </a:rPr>
              <a:t>The little boy looked at the teacher’s dish</a:t>
            </a:r>
            <a:br>
              <a:rPr lang="en-GB" b="1" dirty="0">
                <a:latin typeface="Bradley Hand ITC" panose="03070402050302030203" pitchFamily="66" charset="0"/>
              </a:rPr>
            </a:br>
            <a:r>
              <a:rPr lang="en-GB" b="1" dirty="0">
                <a:latin typeface="Bradley Hand ITC" panose="03070402050302030203" pitchFamily="66" charset="0"/>
              </a:rPr>
              <a:t>Then he looked at his own.</a:t>
            </a:r>
            <a:br>
              <a:rPr lang="en-GB" b="1" dirty="0">
                <a:latin typeface="Bradley Hand ITC" panose="03070402050302030203" pitchFamily="66" charset="0"/>
              </a:rPr>
            </a:br>
            <a:r>
              <a:rPr lang="en-GB" b="1" dirty="0">
                <a:latin typeface="Bradley Hand ITC" panose="03070402050302030203" pitchFamily="66" charset="0"/>
              </a:rPr>
              <a:t>He liked his dish better than the teacher’s</a:t>
            </a:r>
            <a:br>
              <a:rPr lang="en-GB" b="1" dirty="0">
                <a:latin typeface="Bradley Hand ITC" panose="03070402050302030203" pitchFamily="66" charset="0"/>
              </a:rPr>
            </a:br>
            <a:r>
              <a:rPr lang="en-GB" b="1" dirty="0">
                <a:latin typeface="Bradley Hand ITC" panose="03070402050302030203" pitchFamily="66" charset="0"/>
              </a:rPr>
              <a:t>But he did not say this,</a:t>
            </a:r>
            <a:br>
              <a:rPr lang="en-GB" b="1" dirty="0">
                <a:latin typeface="Bradley Hand ITC" panose="03070402050302030203" pitchFamily="66" charset="0"/>
              </a:rPr>
            </a:br>
            <a:r>
              <a:rPr lang="en-GB" b="1" dirty="0">
                <a:latin typeface="Bradley Hand ITC" panose="03070402050302030203" pitchFamily="66" charset="0"/>
              </a:rPr>
              <a:t>He just rolled his clay into a big ball again,</a:t>
            </a:r>
            <a:br>
              <a:rPr lang="en-GB" b="1" dirty="0">
                <a:latin typeface="Bradley Hand ITC" panose="03070402050302030203" pitchFamily="66" charset="0"/>
              </a:rPr>
            </a:br>
            <a:r>
              <a:rPr lang="en-GB" b="1" dirty="0">
                <a:latin typeface="Bradley Hand ITC" panose="03070402050302030203" pitchFamily="66" charset="0"/>
              </a:rPr>
              <a:t>And made a dish like the teacher’s.</a:t>
            </a:r>
            <a:br>
              <a:rPr lang="en-GB" b="1" dirty="0">
                <a:latin typeface="Bradley Hand ITC" panose="03070402050302030203" pitchFamily="66" charset="0"/>
              </a:rPr>
            </a:br>
            <a:r>
              <a:rPr lang="en-GB" b="1" dirty="0">
                <a:latin typeface="Bradley Hand ITC" panose="03070402050302030203" pitchFamily="66" charset="0"/>
              </a:rPr>
              <a:t>It was a deep dish.</a:t>
            </a:r>
          </a:p>
          <a:p>
            <a:pPr>
              <a:buNone/>
            </a:pPr>
            <a:endParaRPr lang="en-GB" b="1" dirty="0">
              <a:latin typeface="Bradley Hand ITC" panose="03070402050302030203"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203736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fontScale="85000" lnSpcReduction="20000"/>
          </a:bodyPr>
          <a:lstStyle/>
          <a:p>
            <a:pPr>
              <a:buNone/>
            </a:pPr>
            <a:r>
              <a:rPr lang="en-GB" b="1" dirty="0">
                <a:latin typeface="Bradley Hand ITC" panose="03070402050302030203" pitchFamily="66" charset="0"/>
              </a:rPr>
              <a:t>And pretty soon</a:t>
            </a:r>
            <a:br>
              <a:rPr lang="en-GB" b="1" dirty="0">
                <a:latin typeface="Bradley Hand ITC" panose="03070402050302030203" pitchFamily="66" charset="0"/>
              </a:rPr>
            </a:br>
            <a:r>
              <a:rPr lang="en-GB" b="1" dirty="0">
                <a:latin typeface="Bradley Hand ITC" panose="03070402050302030203" pitchFamily="66" charset="0"/>
              </a:rPr>
              <a:t>The little boy learned to wait</a:t>
            </a:r>
            <a:br>
              <a:rPr lang="en-GB" b="1" dirty="0">
                <a:latin typeface="Bradley Hand ITC" panose="03070402050302030203" pitchFamily="66" charset="0"/>
              </a:rPr>
            </a:br>
            <a:r>
              <a:rPr lang="en-GB" b="1" dirty="0">
                <a:latin typeface="Bradley Hand ITC" panose="03070402050302030203" pitchFamily="66" charset="0"/>
              </a:rPr>
              <a:t>And to watch,</a:t>
            </a:r>
            <a:br>
              <a:rPr lang="en-GB" b="1" dirty="0">
                <a:latin typeface="Bradley Hand ITC" panose="03070402050302030203" pitchFamily="66" charset="0"/>
              </a:rPr>
            </a:br>
            <a:r>
              <a:rPr lang="en-GB" b="1" dirty="0">
                <a:latin typeface="Bradley Hand ITC" panose="03070402050302030203" pitchFamily="66" charset="0"/>
              </a:rPr>
              <a:t>And to make things just like the teacher.</a:t>
            </a:r>
            <a:br>
              <a:rPr lang="en-GB" b="1" dirty="0">
                <a:latin typeface="Bradley Hand ITC" panose="03070402050302030203" pitchFamily="66" charset="0"/>
              </a:rPr>
            </a:br>
            <a:r>
              <a:rPr lang="en-GB" b="1" dirty="0">
                <a:latin typeface="Bradley Hand ITC" panose="03070402050302030203" pitchFamily="66" charset="0"/>
              </a:rPr>
              <a:t>And pretty soon</a:t>
            </a:r>
            <a:br>
              <a:rPr lang="en-GB" b="1" dirty="0">
                <a:latin typeface="Bradley Hand ITC" panose="03070402050302030203" pitchFamily="66" charset="0"/>
              </a:rPr>
            </a:br>
            <a:r>
              <a:rPr lang="en-GB" b="1" dirty="0">
                <a:latin typeface="Bradley Hand ITC" panose="03070402050302030203" pitchFamily="66" charset="0"/>
              </a:rPr>
              <a:t>He didn’t make things of his own anymore.</a:t>
            </a:r>
            <a:br>
              <a:rPr lang="en-GB" b="1" dirty="0">
                <a:latin typeface="Bradley Hand ITC" panose="03070402050302030203" pitchFamily="66" charset="0"/>
              </a:rPr>
            </a:br>
            <a:r>
              <a:rPr lang="en-GB" b="1" dirty="0">
                <a:latin typeface="Bradley Hand ITC" panose="03070402050302030203" pitchFamily="66" charset="0"/>
              </a:rPr>
              <a:t>Then it happened</a:t>
            </a:r>
            <a:br>
              <a:rPr lang="en-GB" b="1" dirty="0">
                <a:latin typeface="Bradley Hand ITC" panose="03070402050302030203" pitchFamily="66" charset="0"/>
              </a:rPr>
            </a:br>
            <a:r>
              <a:rPr lang="en-GB" b="1" dirty="0">
                <a:latin typeface="Bradley Hand ITC" panose="03070402050302030203" pitchFamily="66" charset="0"/>
              </a:rPr>
              <a:t>That the little boy and his family</a:t>
            </a:r>
            <a:br>
              <a:rPr lang="en-GB" b="1" dirty="0">
                <a:latin typeface="Bradley Hand ITC" panose="03070402050302030203" pitchFamily="66" charset="0"/>
              </a:rPr>
            </a:br>
            <a:r>
              <a:rPr lang="en-GB" b="1" dirty="0">
                <a:latin typeface="Bradley Hand ITC" panose="03070402050302030203" pitchFamily="66" charset="0"/>
              </a:rPr>
              <a:t>Moved to another house,</a:t>
            </a:r>
            <a:br>
              <a:rPr lang="en-GB" b="1" dirty="0">
                <a:latin typeface="Bradley Hand ITC" panose="03070402050302030203" pitchFamily="66" charset="0"/>
              </a:rPr>
            </a:br>
            <a:r>
              <a:rPr lang="en-GB" b="1" dirty="0">
                <a:latin typeface="Bradley Hand ITC" panose="03070402050302030203" pitchFamily="66" charset="0"/>
              </a:rPr>
              <a:t>In another city,</a:t>
            </a:r>
            <a:br>
              <a:rPr lang="en-GB" b="1" dirty="0">
                <a:latin typeface="Bradley Hand ITC" panose="03070402050302030203" pitchFamily="66" charset="0"/>
              </a:rPr>
            </a:br>
            <a:r>
              <a:rPr lang="en-GB" b="1" dirty="0">
                <a:latin typeface="Bradley Hand ITC" panose="03070402050302030203" pitchFamily="66" charset="0"/>
              </a:rPr>
              <a:t>And the little boy</a:t>
            </a:r>
            <a:br>
              <a:rPr lang="en-GB" b="1" dirty="0">
                <a:latin typeface="Bradley Hand ITC" panose="03070402050302030203" pitchFamily="66" charset="0"/>
              </a:rPr>
            </a:br>
            <a:r>
              <a:rPr lang="en-GB" b="1" dirty="0">
                <a:latin typeface="Bradley Hand ITC" panose="03070402050302030203" pitchFamily="66" charset="0"/>
              </a:rPr>
              <a:t>Had to go to another school</a:t>
            </a: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4110616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fontScale="92500" lnSpcReduction="10000"/>
          </a:bodyPr>
          <a:lstStyle/>
          <a:p>
            <a:pPr marL="0" indent="0">
              <a:buNone/>
            </a:pPr>
            <a:r>
              <a:rPr lang="en-GB" b="1" dirty="0">
                <a:latin typeface="Bradley Hand ITC" panose="03070402050302030203" pitchFamily="66" charset="0"/>
              </a:rPr>
              <a:t>This school was even bigger</a:t>
            </a:r>
            <a:br>
              <a:rPr lang="en-GB" b="1" dirty="0">
                <a:latin typeface="Bradley Hand ITC" panose="03070402050302030203" pitchFamily="66" charset="0"/>
              </a:rPr>
            </a:br>
            <a:r>
              <a:rPr lang="en-GB" b="1" dirty="0">
                <a:latin typeface="Bradley Hand ITC" panose="03070402050302030203" pitchFamily="66" charset="0"/>
              </a:rPr>
              <a:t>Than the other one,</a:t>
            </a:r>
            <a:br>
              <a:rPr lang="en-GB" b="1" dirty="0">
                <a:latin typeface="Bradley Hand ITC" panose="03070402050302030203" pitchFamily="66" charset="0"/>
              </a:rPr>
            </a:br>
            <a:r>
              <a:rPr lang="en-GB" b="1" dirty="0">
                <a:latin typeface="Bradley Hand ITC" panose="03070402050302030203" pitchFamily="66" charset="0"/>
              </a:rPr>
              <a:t>And there was no door from the outside</a:t>
            </a:r>
            <a:br>
              <a:rPr lang="en-GB" b="1" dirty="0">
                <a:latin typeface="Bradley Hand ITC" panose="03070402050302030203" pitchFamily="66" charset="0"/>
              </a:rPr>
            </a:br>
            <a:r>
              <a:rPr lang="en-GB" b="1" dirty="0">
                <a:latin typeface="Bradley Hand ITC" panose="03070402050302030203" pitchFamily="66" charset="0"/>
              </a:rPr>
              <a:t>Into his room.</a:t>
            </a:r>
            <a:br>
              <a:rPr lang="en-GB" b="1" dirty="0">
                <a:latin typeface="Bradley Hand ITC" panose="03070402050302030203" pitchFamily="66" charset="0"/>
              </a:rPr>
            </a:br>
            <a:r>
              <a:rPr lang="en-GB" b="1" dirty="0">
                <a:latin typeface="Bradley Hand ITC" panose="03070402050302030203" pitchFamily="66" charset="0"/>
              </a:rPr>
              <a:t>He had to go up some big steps,</a:t>
            </a:r>
            <a:br>
              <a:rPr lang="en-GB" b="1" dirty="0">
                <a:latin typeface="Bradley Hand ITC" panose="03070402050302030203" pitchFamily="66" charset="0"/>
              </a:rPr>
            </a:br>
            <a:r>
              <a:rPr lang="en-GB" b="1" dirty="0">
                <a:latin typeface="Bradley Hand ITC" panose="03070402050302030203" pitchFamily="66" charset="0"/>
              </a:rPr>
              <a:t>And walk down a long hall</a:t>
            </a:r>
            <a:br>
              <a:rPr lang="en-GB" b="1" dirty="0">
                <a:latin typeface="Bradley Hand ITC" panose="03070402050302030203" pitchFamily="66" charset="0"/>
              </a:rPr>
            </a:br>
            <a:r>
              <a:rPr lang="en-GB" b="1" dirty="0">
                <a:latin typeface="Bradley Hand ITC" panose="03070402050302030203" pitchFamily="66" charset="0"/>
              </a:rPr>
              <a:t>To get to his room.</a:t>
            </a:r>
          </a:p>
          <a:p>
            <a:pPr marL="0" indent="0">
              <a:buNone/>
            </a:pPr>
            <a:r>
              <a:rPr lang="en-GB" b="1" dirty="0">
                <a:latin typeface="Bradley Hand ITC" panose="03070402050302030203" pitchFamily="66" charset="0"/>
              </a:rPr>
              <a:t>And the very first day</a:t>
            </a:r>
            <a:br>
              <a:rPr lang="en-GB" b="1" dirty="0">
                <a:latin typeface="Bradley Hand ITC" panose="03070402050302030203" pitchFamily="66" charset="0"/>
              </a:rPr>
            </a:br>
            <a:r>
              <a:rPr lang="en-GB" b="1" dirty="0">
                <a:latin typeface="Bradley Hand ITC" panose="03070402050302030203" pitchFamily="66" charset="0"/>
              </a:rPr>
              <a:t>He was there, the teacher said,</a:t>
            </a:r>
            <a:br>
              <a:rPr lang="en-GB" b="1" dirty="0">
                <a:latin typeface="Bradley Hand ITC" panose="03070402050302030203" pitchFamily="66" charset="0"/>
              </a:rPr>
            </a:br>
            <a:r>
              <a:rPr lang="en-GB" b="1" dirty="0">
                <a:latin typeface="Bradley Hand ITC" panose="03070402050302030203" pitchFamily="66" charset="0"/>
              </a:rPr>
              <a:t>“Today we are going to make a picture.”</a:t>
            </a:r>
          </a:p>
          <a:p>
            <a:pPr>
              <a:buNone/>
            </a:pPr>
            <a:endParaRPr lang="en-GB" b="1" dirty="0">
              <a:latin typeface="Bradley Hand ITC" panose="03070402050302030203"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367919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fontScale="85000" lnSpcReduction="20000"/>
          </a:bodyPr>
          <a:lstStyle/>
          <a:p>
            <a:pPr marL="0" indent="0">
              <a:buNone/>
            </a:pPr>
            <a:r>
              <a:rPr lang="en-GB" b="1" dirty="0">
                <a:latin typeface="Bradley Hand ITC" panose="03070402050302030203" pitchFamily="66" charset="0"/>
              </a:rPr>
              <a:t>“Good!” thought the little boy,</a:t>
            </a:r>
            <a:br>
              <a:rPr lang="en-GB" b="1" dirty="0">
                <a:latin typeface="Bradley Hand ITC" panose="03070402050302030203" pitchFamily="66" charset="0"/>
              </a:rPr>
            </a:br>
            <a:r>
              <a:rPr lang="en-GB" b="1" dirty="0">
                <a:latin typeface="Bradley Hand ITC" panose="03070402050302030203" pitchFamily="66" charset="0"/>
              </a:rPr>
              <a:t>And he waited for the teacher</a:t>
            </a:r>
            <a:br>
              <a:rPr lang="en-GB" b="1" dirty="0">
                <a:latin typeface="Bradley Hand ITC" panose="03070402050302030203" pitchFamily="66" charset="0"/>
              </a:rPr>
            </a:br>
            <a:r>
              <a:rPr lang="en-GB" b="1" dirty="0">
                <a:latin typeface="Bradley Hand ITC" panose="03070402050302030203" pitchFamily="66" charset="0"/>
              </a:rPr>
              <a:t>To tell him what to do</a:t>
            </a:r>
            <a:br>
              <a:rPr lang="en-GB" b="1" dirty="0">
                <a:latin typeface="Bradley Hand ITC" panose="03070402050302030203" pitchFamily="66" charset="0"/>
              </a:rPr>
            </a:br>
            <a:r>
              <a:rPr lang="en-GB" b="1" dirty="0">
                <a:latin typeface="Bradley Hand ITC" panose="03070402050302030203" pitchFamily="66" charset="0"/>
              </a:rPr>
              <a:t>But the teacher didn’t say anything.</a:t>
            </a:r>
            <a:br>
              <a:rPr lang="en-GB" b="1" dirty="0">
                <a:latin typeface="Bradley Hand ITC" panose="03070402050302030203" pitchFamily="66" charset="0"/>
              </a:rPr>
            </a:br>
            <a:r>
              <a:rPr lang="en-GB" b="1" dirty="0">
                <a:latin typeface="Bradley Hand ITC" panose="03070402050302030203" pitchFamily="66" charset="0"/>
              </a:rPr>
              <a:t>She just walked around the room.</a:t>
            </a:r>
          </a:p>
          <a:p>
            <a:pPr marL="0" indent="0">
              <a:buNone/>
            </a:pPr>
            <a:endParaRPr lang="en-GB" b="1" dirty="0">
              <a:latin typeface="Bradley Hand ITC" panose="03070402050302030203" pitchFamily="66" charset="0"/>
            </a:endParaRPr>
          </a:p>
          <a:p>
            <a:pPr marL="0" indent="0">
              <a:buNone/>
            </a:pPr>
            <a:r>
              <a:rPr lang="en-GB" b="1" dirty="0">
                <a:latin typeface="Bradley Hand ITC" panose="03070402050302030203" pitchFamily="66" charset="0"/>
              </a:rPr>
              <a:t>When she came to the little boy,</a:t>
            </a:r>
            <a:br>
              <a:rPr lang="en-GB" b="1" dirty="0">
                <a:latin typeface="Bradley Hand ITC" panose="03070402050302030203" pitchFamily="66" charset="0"/>
              </a:rPr>
            </a:br>
            <a:r>
              <a:rPr lang="en-GB" b="1" dirty="0">
                <a:latin typeface="Bradley Hand ITC" panose="03070402050302030203" pitchFamily="66" charset="0"/>
              </a:rPr>
              <a:t>She said, “Don’t you want to make a picture?”</a:t>
            </a:r>
            <a:br>
              <a:rPr lang="en-GB" b="1" dirty="0">
                <a:latin typeface="Bradley Hand ITC" panose="03070402050302030203" pitchFamily="66" charset="0"/>
              </a:rPr>
            </a:br>
            <a:r>
              <a:rPr lang="en-GB" b="1" dirty="0">
                <a:latin typeface="Bradley Hand ITC" panose="03070402050302030203" pitchFamily="66" charset="0"/>
              </a:rPr>
              <a:t>“Yes,” said the little boy.</a:t>
            </a:r>
            <a:br>
              <a:rPr lang="en-GB" b="1" dirty="0">
                <a:latin typeface="Bradley Hand ITC" panose="03070402050302030203" pitchFamily="66" charset="0"/>
              </a:rPr>
            </a:br>
            <a:r>
              <a:rPr lang="en-GB" b="1" dirty="0">
                <a:latin typeface="Bradley Hand ITC" panose="03070402050302030203" pitchFamily="66" charset="0"/>
              </a:rPr>
              <a:t>“What are we going to make?”</a:t>
            </a:r>
            <a:br>
              <a:rPr lang="en-GB" b="1" dirty="0">
                <a:latin typeface="Bradley Hand ITC" panose="03070402050302030203" pitchFamily="66" charset="0"/>
              </a:rPr>
            </a:br>
            <a:r>
              <a:rPr lang="en-GB" b="1" dirty="0">
                <a:latin typeface="Bradley Hand ITC" panose="03070402050302030203" pitchFamily="66" charset="0"/>
              </a:rPr>
              <a:t>“I don’t know until you make it,” said the teacher.</a:t>
            </a:r>
            <a:br>
              <a:rPr lang="en-GB" b="1" dirty="0">
                <a:latin typeface="Bradley Hand ITC" panose="03070402050302030203" pitchFamily="66" charset="0"/>
              </a:rPr>
            </a:br>
            <a:endParaRPr lang="en-GB" b="1" dirty="0">
              <a:latin typeface="Bradley Hand ITC" panose="03070402050302030203"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279238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a:solidFill>
                  <a:srgbClr val="002060"/>
                </a:solidFill>
                <a:latin typeface="Bradley Hand ITC" pitchFamily="66" charset="0"/>
              </a:rPr>
              <a:t>The Little Boy</a:t>
            </a:r>
          </a:p>
        </p:txBody>
      </p:sp>
      <p:sp>
        <p:nvSpPr>
          <p:cNvPr id="3" name="Content Placeholder 2"/>
          <p:cNvSpPr>
            <a:spLocks noGrp="1"/>
          </p:cNvSpPr>
          <p:nvPr>
            <p:ph idx="1"/>
          </p:nvPr>
        </p:nvSpPr>
        <p:spPr>
          <a:xfrm>
            <a:off x="457200" y="2071678"/>
            <a:ext cx="8229600" cy="4429156"/>
          </a:xfrm>
        </p:spPr>
        <p:txBody>
          <a:bodyPr>
            <a:normAutofit fontScale="77500" lnSpcReduction="20000"/>
          </a:bodyPr>
          <a:lstStyle/>
          <a:p>
            <a:pPr marL="0" indent="0">
              <a:buNone/>
            </a:pPr>
            <a:r>
              <a:rPr lang="en-GB" dirty="0"/>
              <a:t>“</a:t>
            </a:r>
            <a:r>
              <a:rPr lang="en-GB" b="1" dirty="0">
                <a:latin typeface="Bradley Hand ITC" panose="03070402050302030203" pitchFamily="66" charset="0"/>
              </a:rPr>
              <a:t>How shall I make it?” asked the little boy.</a:t>
            </a:r>
            <a:br>
              <a:rPr lang="en-GB" b="1" dirty="0">
                <a:latin typeface="Bradley Hand ITC" panose="03070402050302030203" pitchFamily="66" charset="0"/>
              </a:rPr>
            </a:br>
            <a:r>
              <a:rPr lang="en-GB" b="1" dirty="0">
                <a:latin typeface="Bradley Hand ITC" panose="03070402050302030203" pitchFamily="66" charset="0"/>
              </a:rPr>
              <a:t>“Why, any way you like,” said the teacher.</a:t>
            </a:r>
            <a:br>
              <a:rPr lang="en-GB" b="1" dirty="0">
                <a:latin typeface="Bradley Hand ITC" panose="03070402050302030203" pitchFamily="66" charset="0"/>
              </a:rPr>
            </a:br>
            <a:r>
              <a:rPr lang="en-GB" b="1" dirty="0">
                <a:latin typeface="Bradley Hand ITC" panose="03070402050302030203" pitchFamily="66" charset="0"/>
              </a:rPr>
              <a:t>“And any colour?” asked the little boy.</a:t>
            </a:r>
            <a:br>
              <a:rPr lang="en-GB" b="1" dirty="0">
                <a:latin typeface="Bradley Hand ITC" panose="03070402050302030203" pitchFamily="66" charset="0"/>
              </a:rPr>
            </a:br>
            <a:r>
              <a:rPr lang="en-GB" b="1" dirty="0">
                <a:latin typeface="Bradley Hand ITC" panose="03070402050302030203" pitchFamily="66" charset="0"/>
              </a:rPr>
              <a:t>“Any colour,” said the teacher,</a:t>
            </a:r>
            <a:br>
              <a:rPr lang="en-GB" b="1" dirty="0">
                <a:latin typeface="Bradley Hand ITC" panose="03070402050302030203" pitchFamily="66" charset="0"/>
              </a:rPr>
            </a:br>
            <a:r>
              <a:rPr lang="en-GB" b="1" dirty="0">
                <a:latin typeface="Bradley Hand ITC" panose="03070402050302030203" pitchFamily="66" charset="0"/>
              </a:rPr>
              <a:t>“If everyone made the same picture,</a:t>
            </a:r>
            <a:br>
              <a:rPr lang="en-GB" b="1" dirty="0">
                <a:latin typeface="Bradley Hand ITC" panose="03070402050302030203" pitchFamily="66" charset="0"/>
              </a:rPr>
            </a:br>
            <a:r>
              <a:rPr lang="en-GB" b="1" dirty="0">
                <a:latin typeface="Bradley Hand ITC" panose="03070402050302030203" pitchFamily="66" charset="0"/>
              </a:rPr>
              <a:t>And used the same colours,</a:t>
            </a:r>
            <a:br>
              <a:rPr lang="en-GB" b="1" dirty="0">
                <a:latin typeface="Bradley Hand ITC" panose="03070402050302030203" pitchFamily="66" charset="0"/>
              </a:rPr>
            </a:br>
            <a:r>
              <a:rPr lang="en-GB" b="1" dirty="0">
                <a:latin typeface="Bradley Hand ITC" panose="03070402050302030203" pitchFamily="66" charset="0"/>
              </a:rPr>
              <a:t>How would I know who made what,</a:t>
            </a:r>
            <a:br>
              <a:rPr lang="en-GB" b="1" dirty="0">
                <a:latin typeface="Bradley Hand ITC" panose="03070402050302030203" pitchFamily="66" charset="0"/>
              </a:rPr>
            </a:br>
            <a:r>
              <a:rPr lang="en-GB" b="1" dirty="0">
                <a:latin typeface="Bradley Hand ITC" panose="03070402050302030203" pitchFamily="66" charset="0"/>
              </a:rPr>
              <a:t>“And which was which?”</a:t>
            </a:r>
            <a:br>
              <a:rPr lang="en-GB" b="1" dirty="0">
                <a:latin typeface="Bradley Hand ITC" panose="03070402050302030203" pitchFamily="66" charset="0"/>
              </a:rPr>
            </a:br>
            <a:r>
              <a:rPr lang="en-GB" b="1" dirty="0">
                <a:latin typeface="Bradley Hand ITC" panose="03070402050302030203" pitchFamily="66" charset="0"/>
              </a:rPr>
              <a:t>“I don’t know,” said the little boy.</a:t>
            </a:r>
            <a:br>
              <a:rPr lang="en-GB" b="1" dirty="0">
                <a:latin typeface="Bradley Hand ITC" panose="03070402050302030203" pitchFamily="66" charset="0"/>
              </a:rPr>
            </a:br>
            <a:r>
              <a:rPr lang="en-GB" b="1" dirty="0">
                <a:latin typeface="Bradley Hand ITC" panose="03070402050302030203" pitchFamily="66" charset="0"/>
              </a:rPr>
              <a:t>And he began to draw a flower.</a:t>
            </a:r>
            <a:br>
              <a:rPr lang="en-GB" b="1" dirty="0">
                <a:latin typeface="Bradley Hand ITC" panose="03070402050302030203" pitchFamily="66" charset="0"/>
              </a:rPr>
            </a:br>
            <a:r>
              <a:rPr lang="en-GB" b="1" dirty="0">
                <a:latin typeface="Bradley Hand ITC" panose="03070402050302030203" pitchFamily="66" charset="0"/>
              </a:rPr>
              <a:t>It was red, with a green stem.</a:t>
            </a:r>
          </a:p>
          <a:p>
            <a:pPr marL="0" indent="0">
              <a:buNone/>
            </a:pPr>
            <a:endParaRPr lang="en-GB" dirty="0"/>
          </a:p>
          <a:p>
            <a:pPr marL="0" indent="0">
              <a:buNone/>
            </a:pPr>
            <a:r>
              <a:rPr lang="en-GB" dirty="0"/>
              <a:t>~ Helen E. Buckley</a:t>
            </a:r>
          </a:p>
          <a:p>
            <a:endParaRPr lang="en-GB" b="1" dirty="0">
              <a:latin typeface="Bradley Hand ITC" panose="03070402050302030203" pitchFamily="66" charset="0"/>
            </a:endParaRPr>
          </a:p>
        </p:txBody>
      </p:sp>
      <p:pic>
        <p:nvPicPr>
          <p:cNvPr id="4" name="Picture 3" descr="School Logo.JPG"/>
          <p:cNvPicPr>
            <a:picLocks noChangeAspect="1"/>
          </p:cNvPicPr>
          <p:nvPr/>
        </p:nvPicPr>
        <p:blipFill>
          <a:blip r:embed="rId2"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pic>
        <p:nvPicPr>
          <p:cNvPr id="6" name="Picture 5">
            <a:extLst>
              <a:ext uri="{FF2B5EF4-FFF2-40B4-BE49-F238E27FC236}">
                <a16:creationId xmlns:a16="http://schemas.microsoft.com/office/drawing/2014/main" xmlns="" id="{C7C25C4A-FBF5-42D0-9814-18CE0561975E}"/>
              </a:ext>
            </a:extLst>
          </p:cNvPr>
          <p:cNvPicPr>
            <a:picLocks noChangeAspect="1"/>
          </p:cNvPicPr>
          <p:nvPr/>
        </p:nvPicPr>
        <p:blipFill>
          <a:blip r:embed="rId3"/>
          <a:stretch>
            <a:fillRect/>
          </a:stretch>
        </p:blipFill>
        <p:spPr>
          <a:xfrm>
            <a:off x="6084168" y="4149080"/>
            <a:ext cx="2133600" cy="2143125"/>
          </a:xfrm>
          <a:prstGeom prst="rect">
            <a:avLst/>
          </a:prstGeom>
        </p:spPr>
      </p:pic>
    </p:spTree>
    <p:extLst>
      <p:ext uri="{BB962C8B-B14F-4D97-AF65-F5344CB8AC3E}">
        <p14:creationId xmlns:p14="http://schemas.microsoft.com/office/powerpoint/2010/main" val="3925832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l"/>
            <a:r>
              <a:rPr lang="en-GB" b="1" dirty="0" smtClean="0">
                <a:solidFill>
                  <a:srgbClr val="002060"/>
                </a:solidFill>
                <a:latin typeface="Bradley Hand ITC" pitchFamily="66" charset="0"/>
              </a:rPr>
              <a:t>Celebrating Creativity</a:t>
            </a:r>
            <a:endParaRPr lang="en-GB" b="1" dirty="0">
              <a:solidFill>
                <a:srgbClr val="002060"/>
              </a:solidFill>
              <a:latin typeface="Bradley Hand ITC" pitchFamily="66" charset="0"/>
            </a:endParaRPr>
          </a:p>
        </p:txBody>
      </p:sp>
      <p:pic>
        <p:nvPicPr>
          <p:cNvPr id="7" name="Content Placeholder 6">
            <a:extLst>
              <a:ext uri="{FF2B5EF4-FFF2-40B4-BE49-F238E27FC236}">
                <a16:creationId xmlns:a16="http://schemas.microsoft.com/office/drawing/2014/main" xmlns="" id="{CD5506BF-B0CE-4AFA-9080-2A46E88C3D0A}"/>
              </a:ext>
            </a:extLst>
          </p:cNvPr>
          <p:cNvPicPr>
            <a:picLocks noGrp="1" noChangeAspect="1"/>
          </p:cNvPicPr>
          <p:nvPr>
            <p:ph idx="1"/>
          </p:nvPr>
        </p:nvPicPr>
        <p:blipFill>
          <a:blip r:embed="rId2"/>
          <a:stretch>
            <a:fillRect/>
          </a:stretch>
        </p:blipFill>
        <p:spPr>
          <a:xfrm>
            <a:off x="5967149" y="2276872"/>
            <a:ext cx="1790700" cy="2562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School Logo.JPG"/>
          <p:cNvPicPr>
            <a:picLocks noChangeAspect="1"/>
          </p:cNvPicPr>
          <p:nvPr/>
        </p:nvPicPr>
        <p:blipFill>
          <a:blip r:embed="rId3" cstate="print"/>
          <a:stretch>
            <a:fillRect/>
          </a:stretch>
        </p:blipFill>
        <p:spPr>
          <a:xfrm>
            <a:off x="7072330" y="357166"/>
            <a:ext cx="1371038" cy="963444"/>
          </a:xfrm>
          <a:prstGeom prst="rect">
            <a:avLst/>
          </a:prstGeom>
        </p:spPr>
      </p:pic>
      <p:graphicFrame>
        <p:nvGraphicFramePr>
          <p:cNvPr id="5" name="Table 4"/>
          <p:cNvGraphicFramePr>
            <a:graphicFrameLocks noGrp="1"/>
          </p:cNvGraphicFramePr>
          <p:nvPr/>
        </p:nvGraphicFramePr>
        <p:xfrm>
          <a:off x="0" y="1785926"/>
          <a:ext cx="11006664" cy="285752"/>
        </p:xfrm>
        <a:graphic>
          <a:graphicData uri="http://schemas.openxmlformats.org/drawingml/2006/table">
            <a:tbl>
              <a:tblPr firstRow="1" bandRow="1">
                <a:tableStyleId>{5C22544A-7EE6-4342-B048-85BDC9FD1C3A}</a:tableStyleId>
              </a:tblPr>
              <a:tblGrid>
                <a:gridCol w="483650">
                  <a:extLst>
                    <a:ext uri="{9D8B030D-6E8A-4147-A177-3AD203B41FA5}">
                      <a16:colId xmlns:a16="http://schemas.microsoft.com/office/drawing/2014/main" xmlns="" val="20000"/>
                    </a:ext>
                  </a:extLst>
                </a:gridCol>
                <a:gridCol w="659326">
                  <a:extLst>
                    <a:ext uri="{9D8B030D-6E8A-4147-A177-3AD203B41FA5}">
                      <a16:colId xmlns:a16="http://schemas.microsoft.com/office/drawing/2014/main" xmlns="" val="20001"/>
                    </a:ext>
                  </a:extLst>
                </a:gridCol>
                <a:gridCol w="232857">
                  <a:extLst>
                    <a:ext uri="{9D8B030D-6E8A-4147-A177-3AD203B41FA5}">
                      <a16:colId xmlns:a16="http://schemas.microsoft.com/office/drawing/2014/main" xmlns="" val="20002"/>
                    </a:ext>
                  </a:extLst>
                </a:gridCol>
                <a:gridCol w="458611">
                  <a:extLst>
                    <a:ext uri="{9D8B030D-6E8A-4147-A177-3AD203B41FA5}">
                      <a16:colId xmlns:a16="http://schemas.microsoft.com/office/drawing/2014/main" xmlns="" val="20003"/>
                    </a:ext>
                  </a:extLst>
                </a:gridCol>
                <a:gridCol w="458611">
                  <a:extLst>
                    <a:ext uri="{9D8B030D-6E8A-4147-A177-3AD203B41FA5}">
                      <a16:colId xmlns:a16="http://schemas.microsoft.com/office/drawing/2014/main" xmlns="" val="20004"/>
                    </a:ext>
                  </a:extLst>
                </a:gridCol>
                <a:gridCol w="458611">
                  <a:extLst>
                    <a:ext uri="{9D8B030D-6E8A-4147-A177-3AD203B41FA5}">
                      <a16:colId xmlns:a16="http://schemas.microsoft.com/office/drawing/2014/main" xmlns="" val="20005"/>
                    </a:ext>
                  </a:extLst>
                </a:gridCol>
                <a:gridCol w="458611">
                  <a:extLst>
                    <a:ext uri="{9D8B030D-6E8A-4147-A177-3AD203B41FA5}">
                      <a16:colId xmlns:a16="http://schemas.microsoft.com/office/drawing/2014/main" xmlns="" val="20006"/>
                    </a:ext>
                  </a:extLst>
                </a:gridCol>
                <a:gridCol w="458611">
                  <a:extLst>
                    <a:ext uri="{9D8B030D-6E8A-4147-A177-3AD203B41FA5}">
                      <a16:colId xmlns:a16="http://schemas.microsoft.com/office/drawing/2014/main" xmlns="" val="20007"/>
                    </a:ext>
                  </a:extLst>
                </a:gridCol>
                <a:gridCol w="458611">
                  <a:extLst>
                    <a:ext uri="{9D8B030D-6E8A-4147-A177-3AD203B41FA5}">
                      <a16:colId xmlns:a16="http://schemas.microsoft.com/office/drawing/2014/main" xmlns="" val="20008"/>
                    </a:ext>
                  </a:extLst>
                </a:gridCol>
                <a:gridCol w="458611">
                  <a:extLst>
                    <a:ext uri="{9D8B030D-6E8A-4147-A177-3AD203B41FA5}">
                      <a16:colId xmlns:a16="http://schemas.microsoft.com/office/drawing/2014/main" xmlns="" val="20009"/>
                    </a:ext>
                  </a:extLst>
                </a:gridCol>
                <a:gridCol w="458611">
                  <a:extLst>
                    <a:ext uri="{9D8B030D-6E8A-4147-A177-3AD203B41FA5}">
                      <a16:colId xmlns:a16="http://schemas.microsoft.com/office/drawing/2014/main" xmlns="" val="20010"/>
                    </a:ext>
                  </a:extLst>
                </a:gridCol>
                <a:gridCol w="458611">
                  <a:extLst>
                    <a:ext uri="{9D8B030D-6E8A-4147-A177-3AD203B41FA5}">
                      <a16:colId xmlns:a16="http://schemas.microsoft.com/office/drawing/2014/main" xmlns="" val="20011"/>
                    </a:ext>
                  </a:extLst>
                </a:gridCol>
                <a:gridCol w="458611">
                  <a:extLst>
                    <a:ext uri="{9D8B030D-6E8A-4147-A177-3AD203B41FA5}">
                      <a16:colId xmlns:a16="http://schemas.microsoft.com/office/drawing/2014/main" xmlns="" val="20012"/>
                    </a:ext>
                  </a:extLst>
                </a:gridCol>
                <a:gridCol w="458611">
                  <a:extLst>
                    <a:ext uri="{9D8B030D-6E8A-4147-A177-3AD203B41FA5}">
                      <a16:colId xmlns:a16="http://schemas.microsoft.com/office/drawing/2014/main" xmlns="" val="20013"/>
                    </a:ext>
                  </a:extLst>
                </a:gridCol>
                <a:gridCol w="458611">
                  <a:extLst>
                    <a:ext uri="{9D8B030D-6E8A-4147-A177-3AD203B41FA5}">
                      <a16:colId xmlns:a16="http://schemas.microsoft.com/office/drawing/2014/main" xmlns="" val="20014"/>
                    </a:ext>
                  </a:extLst>
                </a:gridCol>
                <a:gridCol w="458611">
                  <a:extLst>
                    <a:ext uri="{9D8B030D-6E8A-4147-A177-3AD203B41FA5}">
                      <a16:colId xmlns:a16="http://schemas.microsoft.com/office/drawing/2014/main" xmlns="" val="20015"/>
                    </a:ext>
                  </a:extLst>
                </a:gridCol>
                <a:gridCol w="458611">
                  <a:extLst>
                    <a:ext uri="{9D8B030D-6E8A-4147-A177-3AD203B41FA5}">
                      <a16:colId xmlns:a16="http://schemas.microsoft.com/office/drawing/2014/main" xmlns="" val="20016"/>
                    </a:ext>
                  </a:extLst>
                </a:gridCol>
                <a:gridCol w="458611">
                  <a:extLst>
                    <a:ext uri="{9D8B030D-6E8A-4147-A177-3AD203B41FA5}">
                      <a16:colId xmlns:a16="http://schemas.microsoft.com/office/drawing/2014/main" xmlns="" val="20017"/>
                    </a:ext>
                  </a:extLst>
                </a:gridCol>
                <a:gridCol w="458611">
                  <a:extLst>
                    <a:ext uri="{9D8B030D-6E8A-4147-A177-3AD203B41FA5}">
                      <a16:colId xmlns:a16="http://schemas.microsoft.com/office/drawing/2014/main" xmlns="" val="20018"/>
                    </a:ext>
                  </a:extLst>
                </a:gridCol>
                <a:gridCol w="458611">
                  <a:extLst>
                    <a:ext uri="{9D8B030D-6E8A-4147-A177-3AD203B41FA5}">
                      <a16:colId xmlns:a16="http://schemas.microsoft.com/office/drawing/2014/main" xmlns="" val="20019"/>
                    </a:ext>
                  </a:extLst>
                </a:gridCol>
                <a:gridCol w="458611">
                  <a:extLst>
                    <a:ext uri="{9D8B030D-6E8A-4147-A177-3AD203B41FA5}">
                      <a16:colId xmlns:a16="http://schemas.microsoft.com/office/drawing/2014/main" xmlns="" val="20020"/>
                    </a:ext>
                  </a:extLst>
                </a:gridCol>
                <a:gridCol w="458611">
                  <a:extLst>
                    <a:ext uri="{9D8B030D-6E8A-4147-A177-3AD203B41FA5}">
                      <a16:colId xmlns:a16="http://schemas.microsoft.com/office/drawing/2014/main" xmlns="" val="20021"/>
                    </a:ext>
                  </a:extLst>
                </a:gridCol>
                <a:gridCol w="458611">
                  <a:extLst>
                    <a:ext uri="{9D8B030D-6E8A-4147-A177-3AD203B41FA5}">
                      <a16:colId xmlns:a16="http://schemas.microsoft.com/office/drawing/2014/main" xmlns="" val="20022"/>
                    </a:ext>
                  </a:extLst>
                </a:gridCol>
                <a:gridCol w="458611">
                  <a:extLst>
                    <a:ext uri="{9D8B030D-6E8A-4147-A177-3AD203B41FA5}">
                      <a16:colId xmlns:a16="http://schemas.microsoft.com/office/drawing/2014/main" xmlns="" val="20023"/>
                    </a:ext>
                  </a:extLst>
                </a:gridCol>
              </a:tblGrid>
              <a:tr h="285752">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extLst>
                  <a:ext uri="{0D108BD9-81ED-4DB2-BD59-A6C34878D82A}">
                    <a16:rowId xmlns:a16="http://schemas.microsoft.com/office/drawing/2014/main" xmlns="" val="10000"/>
                  </a:ext>
                </a:extLst>
              </a:tr>
            </a:tbl>
          </a:graphicData>
        </a:graphic>
      </p:graphicFrame>
      <p:pic>
        <p:nvPicPr>
          <p:cNvPr id="6" name="Picture 5">
            <a:extLst>
              <a:ext uri="{FF2B5EF4-FFF2-40B4-BE49-F238E27FC236}">
                <a16:creationId xmlns:a16="http://schemas.microsoft.com/office/drawing/2014/main" xmlns="" id="{C7C25C4A-FBF5-42D0-9814-18CE0561975E}"/>
              </a:ext>
            </a:extLst>
          </p:cNvPr>
          <p:cNvPicPr>
            <a:picLocks noChangeAspect="1"/>
          </p:cNvPicPr>
          <p:nvPr/>
        </p:nvPicPr>
        <p:blipFill>
          <a:blip r:embed="rId4"/>
          <a:stretch>
            <a:fillRect/>
          </a:stretch>
        </p:blipFill>
        <p:spPr>
          <a:xfrm>
            <a:off x="3651333" y="3767534"/>
            <a:ext cx="2133600" cy="214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BDCFBE79-4E2F-436F-873C-93EEAE6AB7C4}"/>
              </a:ext>
            </a:extLst>
          </p:cNvPr>
          <p:cNvPicPr>
            <a:picLocks noChangeAspect="1"/>
          </p:cNvPicPr>
          <p:nvPr/>
        </p:nvPicPr>
        <p:blipFill>
          <a:blip r:embed="rId5"/>
          <a:stretch>
            <a:fillRect/>
          </a:stretch>
        </p:blipFill>
        <p:spPr>
          <a:xfrm>
            <a:off x="426514" y="2362560"/>
            <a:ext cx="2457450" cy="1857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1408AC6D-1232-4662-9A7C-E9A9A25173B1}"/>
              </a:ext>
            </a:extLst>
          </p:cNvPr>
          <p:cNvPicPr>
            <a:picLocks noChangeAspect="1"/>
          </p:cNvPicPr>
          <p:nvPr/>
        </p:nvPicPr>
        <p:blipFill>
          <a:blip r:embed="rId6"/>
          <a:stretch>
            <a:fillRect/>
          </a:stretch>
        </p:blipFill>
        <p:spPr>
          <a:xfrm>
            <a:off x="7072330" y="5301208"/>
            <a:ext cx="1674308" cy="128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C626946C-A416-4F00-A750-4F3A3A816C21}"/>
              </a:ext>
            </a:extLst>
          </p:cNvPr>
          <p:cNvPicPr>
            <a:picLocks noChangeAspect="1"/>
          </p:cNvPicPr>
          <p:nvPr/>
        </p:nvPicPr>
        <p:blipFill>
          <a:blip r:embed="rId7"/>
          <a:stretch>
            <a:fillRect/>
          </a:stretch>
        </p:blipFill>
        <p:spPr>
          <a:xfrm>
            <a:off x="784616" y="4572133"/>
            <a:ext cx="2619375"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xmlns="" id="{29876C42-EF4A-4043-9D84-5A6E71C290CC}"/>
              </a:ext>
            </a:extLst>
          </p:cNvPr>
          <p:cNvPicPr>
            <a:picLocks noChangeAspect="1"/>
          </p:cNvPicPr>
          <p:nvPr/>
        </p:nvPicPr>
        <p:blipFill>
          <a:blip r:embed="rId8"/>
          <a:stretch>
            <a:fillRect/>
          </a:stretch>
        </p:blipFill>
        <p:spPr>
          <a:xfrm>
            <a:off x="3406593" y="2276872"/>
            <a:ext cx="1641153" cy="1140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3294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11B6A9-FB36-4E32-A52F-1130702CBBB6}"/>
              </a:ext>
            </a:extLst>
          </p:cNvPr>
          <p:cNvSpPr>
            <a:spLocks noGrp="1"/>
          </p:cNvSpPr>
          <p:nvPr>
            <p:ph type="title"/>
          </p:nvPr>
        </p:nvSpPr>
        <p:spPr/>
        <p:txBody>
          <a:bodyPr/>
          <a:lstStyle/>
          <a:p>
            <a:r>
              <a:rPr lang="en-GB" dirty="0">
                <a:latin typeface="Arial Rounded MT Bold" panose="020F0704030504030204" pitchFamily="34" charset="0"/>
              </a:rPr>
              <a:t>The Learning Pit</a:t>
            </a:r>
          </a:p>
        </p:txBody>
      </p:sp>
      <p:pic>
        <p:nvPicPr>
          <p:cNvPr id="4" name="Content Placeholder 3">
            <a:extLst>
              <a:ext uri="{FF2B5EF4-FFF2-40B4-BE49-F238E27FC236}">
                <a16:creationId xmlns:a16="http://schemas.microsoft.com/office/drawing/2014/main" xmlns="" id="{A76D8A51-ED3F-4A0D-BCD7-4389DE1CE5C3}"/>
              </a:ext>
            </a:extLst>
          </p:cNvPr>
          <p:cNvPicPr>
            <a:picLocks noGrp="1" noChangeAspect="1"/>
          </p:cNvPicPr>
          <p:nvPr>
            <p:ph idx="1"/>
          </p:nvPr>
        </p:nvPicPr>
        <p:blipFill>
          <a:blip r:embed="rId3"/>
          <a:stretch>
            <a:fillRect/>
          </a:stretch>
        </p:blipFill>
        <p:spPr>
          <a:xfrm>
            <a:off x="1177528" y="1600200"/>
            <a:ext cx="6788944" cy="4525963"/>
          </a:xfrm>
          <a:prstGeom prst="rect">
            <a:avLst/>
          </a:prstGeom>
        </p:spPr>
      </p:pic>
    </p:spTree>
    <p:extLst>
      <p:ext uri="{BB962C8B-B14F-4D97-AF65-F5344CB8AC3E}">
        <p14:creationId xmlns:p14="http://schemas.microsoft.com/office/powerpoint/2010/main" val="27569039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12578F-705C-4EE9-AF77-FAC7BDA5845E}"/>
              </a:ext>
            </a:extLst>
          </p:cNvPr>
          <p:cNvSpPr>
            <a:spLocks noGrp="1"/>
          </p:cNvSpPr>
          <p:nvPr>
            <p:ph type="title"/>
          </p:nvPr>
        </p:nvSpPr>
        <p:spPr/>
        <p:txBody>
          <a:bodyPr/>
          <a:lstStyle/>
          <a:p>
            <a:r>
              <a:rPr lang="en-GB" dirty="0"/>
              <a:t>Our Amazing Learning Adventure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5576" y="1124744"/>
            <a:ext cx="7416824" cy="5562618"/>
          </a:xfrm>
        </p:spPr>
      </p:pic>
    </p:spTree>
    <p:extLst>
      <p:ext uri="{BB962C8B-B14F-4D97-AF65-F5344CB8AC3E}">
        <p14:creationId xmlns:p14="http://schemas.microsoft.com/office/powerpoint/2010/main" val="356378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F452A-A016-4845-BFB5-ABC0710FDF05}"/>
              </a:ext>
            </a:extLst>
          </p:cNvPr>
          <p:cNvSpPr>
            <a:spLocks noGrp="1"/>
          </p:cNvSpPr>
          <p:nvPr>
            <p:ph type="title"/>
          </p:nvPr>
        </p:nvSpPr>
        <p:spPr/>
        <p:txBody>
          <a:bodyPr/>
          <a:lstStyle/>
          <a:p>
            <a:r>
              <a:rPr lang="en-GB" dirty="0">
                <a:latin typeface="Arial Rounded MT Bold" panose="020F0704030504030204" pitchFamily="34" charset="0"/>
              </a:rPr>
              <a:t>What is Mindset?</a:t>
            </a:r>
          </a:p>
        </p:txBody>
      </p:sp>
      <p:sp>
        <p:nvSpPr>
          <p:cNvPr id="3" name="Content Placeholder 2">
            <a:extLst>
              <a:ext uri="{FF2B5EF4-FFF2-40B4-BE49-F238E27FC236}">
                <a16:creationId xmlns:a16="http://schemas.microsoft.com/office/drawing/2014/main" xmlns="" id="{B03D95FA-D30C-431E-8CBB-AD73A3E19DF4}"/>
              </a:ext>
            </a:extLst>
          </p:cNvPr>
          <p:cNvSpPr>
            <a:spLocks noGrp="1"/>
          </p:cNvSpPr>
          <p:nvPr>
            <p:ph idx="1"/>
          </p:nvPr>
        </p:nvSpPr>
        <p:spPr/>
        <p:txBody>
          <a:bodyPr/>
          <a:lstStyle/>
          <a:p>
            <a:pPr marL="0" indent="0">
              <a:buNone/>
            </a:pPr>
            <a:r>
              <a:rPr lang="en-GB" altLang="en-US" dirty="0" smtClean="0">
                <a:latin typeface="Arial Rounded MT Bold" panose="020F0704030504030204" pitchFamily="34" charset="0"/>
                <a:cs typeface="Arial" panose="020B0604020202020204" pitchFamily="34" charset="0"/>
              </a:rPr>
              <a:t>“</a:t>
            </a:r>
            <a:r>
              <a:rPr lang="en-GB" altLang="en-US" i="1" dirty="0" smtClean="0">
                <a:latin typeface="Arial Rounded MT Bold" panose="020F0704030504030204" pitchFamily="34" charset="0"/>
                <a:cs typeface="Arial" panose="020B0604020202020204" pitchFamily="34" charset="0"/>
              </a:rPr>
              <a:t>A </a:t>
            </a:r>
            <a:r>
              <a:rPr lang="en-GB" altLang="en-US" i="1" dirty="0">
                <a:latin typeface="Arial Rounded MT Bold" panose="020F0704030504030204" pitchFamily="34" charset="0"/>
                <a:cs typeface="Arial" panose="020B0604020202020204" pitchFamily="34" charset="0"/>
              </a:rPr>
              <a:t>mental attitude that determines how you will interpret and respond to situations. </a:t>
            </a:r>
            <a:r>
              <a:rPr lang="en-GB" altLang="en-US" dirty="0" smtClean="0">
                <a:latin typeface="Arial Rounded MT Bold" panose="020F0704030504030204" pitchFamily="34" charset="0"/>
                <a:cs typeface="Arial" panose="020B0604020202020204" pitchFamily="34" charset="0"/>
              </a:rPr>
              <a:t>“</a:t>
            </a:r>
            <a:endParaRPr lang="en-GB" altLang="en-US" dirty="0">
              <a:latin typeface="Arial Rounded MT Bold" panose="020F0704030504030204" pitchFamily="34" charset="0"/>
              <a:cs typeface="Arial" panose="020B0604020202020204" pitchFamily="34" charset="0"/>
            </a:endParaRPr>
          </a:p>
          <a:p>
            <a:endParaRPr lang="en-GB" dirty="0"/>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260" y="3886076"/>
            <a:ext cx="1471217" cy="122111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909" y="3229731"/>
            <a:ext cx="1738883" cy="12669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3789040"/>
            <a:ext cx="1736118" cy="120250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2124" y="5100514"/>
            <a:ext cx="2339752" cy="1226943"/>
          </a:xfrm>
          <a:prstGeom prst="rect">
            <a:avLst/>
          </a:prstGeom>
        </p:spPr>
      </p:pic>
    </p:spTree>
    <p:extLst>
      <p:ext uri="{BB962C8B-B14F-4D97-AF65-F5344CB8AC3E}">
        <p14:creationId xmlns:p14="http://schemas.microsoft.com/office/powerpoint/2010/main" val="37104465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31722F-CA24-457D-94F6-668534F458CA}"/>
              </a:ext>
            </a:extLst>
          </p:cNvPr>
          <p:cNvPicPr>
            <a:picLocks noChangeAspect="1"/>
          </p:cNvPicPr>
          <p:nvPr/>
        </p:nvPicPr>
        <p:blipFill>
          <a:blip r:embed="rId3"/>
          <a:stretch>
            <a:fillRect/>
          </a:stretch>
        </p:blipFill>
        <p:spPr>
          <a:xfrm>
            <a:off x="611560" y="1484784"/>
            <a:ext cx="7972425" cy="4705350"/>
          </a:xfrm>
          <a:prstGeom prst="rect">
            <a:avLst/>
          </a:prstGeom>
        </p:spPr>
      </p:pic>
      <p:sp>
        <p:nvSpPr>
          <p:cNvPr id="2" name="TextBox 1"/>
          <p:cNvSpPr txBox="1"/>
          <p:nvPr/>
        </p:nvSpPr>
        <p:spPr>
          <a:xfrm>
            <a:off x="827584" y="332656"/>
            <a:ext cx="7128792" cy="707886"/>
          </a:xfrm>
          <a:prstGeom prst="rect">
            <a:avLst/>
          </a:prstGeom>
          <a:noFill/>
        </p:spPr>
        <p:txBody>
          <a:bodyPr wrap="square" rtlCol="0">
            <a:spAutoFit/>
          </a:bodyPr>
          <a:lstStyle/>
          <a:p>
            <a:pPr algn="ctr"/>
            <a:r>
              <a:rPr lang="en-GB" sz="4000" dirty="0" smtClean="0">
                <a:latin typeface="Arial Rounded MT Bold" panose="020F0704030504030204" pitchFamily="34" charset="0"/>
              </a:rPr>
              <a:t>The Language We Use</a:t>
            </a:r>
            <a:endParaRPr lang="en-GB" sz="4000" dirty="0">
              <a:latin typeface="Arial Rounded MT Bold" panose="020F0704030504030204" pitchFamily="34" charset="0"/>
            </a:endParaRPr>
          </a:p>
        </p:txBody>
      </p:sp>
    </p:spTree>
    <p:extLst>
      <p:ext uri="{BB962C8B-B14F-4D97-AF65-F5344CB8AC3E}">
        <p14:creationId xmlns:p14="http://schemas.microsoft.com/office/powerpoint/2010/main" val="134958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E62F8E-C442-44A2-96E4-4031E2F82D30}"/>
              </a:ext>
            </a:extLst>
          </p:cNvPr>
          <p:cNvSpPr>
            <a:spLocks noGrp="1"/>
          </p:cNvSpPr>
          <p:nvPr>
            <p:ph type="title"/>
          </p:nvPr>
        </p:nvSpPr>
        <p:spPr/>
        <p:txBody>
          <a:bodyPr/>
          <a:lstStyle/>
          <a:p>
            <a:r>
              <a:rPr lang="en-GB" dirty="0">
                <a:latin typeface="Arial Rounded MT Bold" panose="020F0704030504030204" pitchFamily="34" charset="0"/>
              </a:rPr>
              <a:t>The Power of Yet</a:t>
            </a:r>
          </a:p>
        </p:txBody>
      </p:sp>
      <p:pic>
        <p:nvPicPr>
          <p:cNvPr id="1026" name="Picture 2" descr="A blog about curriculum and instruction best practices in education.">
            <a:extLst>
              <a:ext uri="{FF2B5EF4-FFF2-40B4-BE49-F238E27FC236}">
                <a16:creationId xmlns:a16="http://schemas.microsoft.com/office/drawing/2014/main" xmlns="" id="{C0BCC957-B674-4943-96E8-3EF7A4BF76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3768" y="1124744"/>
            <a:ext cx="4052050" cy="5402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6473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620688"/>
            <a:ext cx="5976664" cy="769441"/>
          </a:xfrm>
          <a:prstGeom prst="rect">
            <a:avLst/>
          </a:prstGeom>
          <a:noFill/>
        </p:spPr>
        <p:txBody>
          <a:bodyPr wrap="square" rtlCol="0">
            <a:spAutoFit/>
          </a:bodyPr>
          <a:lstStyle/>
          <a:p>
            <a:pPr algn="ctr"/>
            <a:r>
              <a:rPr lang="en-GB" sz="4400" dirty="0" smtClean="0">
                <a:latin typeface="Arial Rounded MT Bold" panose="020F0704030504030204" pitchFamily="34" charset="0"/>
              </a:rPr>
              <a:t>Sorting Activity</a:t>
            </a:r>
            <a:endParaRPr lang="en-GB" sz="4400" dirty="0">
              <a:latin typeface="Arial Rounded MT Bold" panose="020F0704030504030204" pitchFamily="34" charset="0"/>
            </a:endParaRPr>
          </a:p>
        </p:txBody>
      </p:sp>
      <p:sp>
        <p:nvSpPr>
          <p:cNvPr id="3" name="Oval Callout 2"/>
          <p:cNvSpPr/>
          <p:nvPr/>
        </p:nvSpPr>
        <p:spPr>
          <a:xfrm>
            <a:off x="2771800" y="1844824"/>
            <a:ext cx="4680520" cy="2736304"/>
          </a:xfrm>
          <a:prstGeom prst="wedgeEllipseCallout">
            <a:avLst>
              <a:gd name="adj1" fmla="val -68144"/>
              <a:gd name="adj2" fmla="val 76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latin typeface="Arial Rounded MT Bold" panose="020F0704030504030204" pitchFamily="34" charset="0"/>
              </a:rPr>
              <a:t>Say this, not that!</a:t>
            </a:r>
            <a:endParaRPr lang="en-GB" sz="5400" dirty="0">
              <a:latin typeface="Arial Rounded MT Bold" panose="020F0704030504030204" pitchFamily="34" charset="0"/>
            </a:endParaRPr>
          </a:p>
        </p:txBody>
      </p:sp>
    </p:spTree>
    <p:extLst>
      <p:ext uri="{BB962C8B-B14F-4D97-AF65-F5344CB8AC3E}">
        <p14:creationId xmlns:p14="http://schemas.microsoft.com/office/powerpoint/2010/main" val="37911330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ED6B5F-3FF0-4F4D-A89E-A54DEA45FFCE}"/>
              </a:ext>
            </a:extLst>
          </p:cNvPr>
          <p:cNvPicPr>
            <a:picLocks noChangeAspect="1"/>
          </p:cNvPicPr>
          <p:nvPr/>
        </p:nvPicPr>
        <p:blipFill>
          <a:blip r:embed="rId2"/>
          <a:stretch>
            <a:fillRect/>
          </a:stretch>
        </p:blipFill>
        <p:spPr>
          <a:xfrm>
            <a:off x="899592" y="548680"/>
            <a:ext cx="7399879" cy="5718089"/>
          </a:xfrm>
          <a:prstGeom prst="rect">
            <a:avLst/>
          </a:prstGeom>
        </p:spPr>
      </p:pic>
    </p:spTree>
    <p:extLst>
      <p:ext uri="{BB962C8B-B14F-4D97-AF65-F5344CB8AC3E}">
        <p14:creationId xmlns:p14="http://schemas.microsoft.com/office/powerpoint/2010/main" val="21096578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863588" y="2492896"/>
            <a:ext cx="7416824" cy="720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67544" y="2924944"/>
            <a:ext cx="8208912" cy="461665"/>
          </a:xfrm>
          <a:prstGeom prst="rect">
            <a:avLst/>
          </a:prstGeom>
          <a:noFill/>
        </p:spPr>
        <p:txBody>
          <a:bodyPr wrap="square" rtlCol="0">
            <a:spAutoFit/>
          </a:bodyPr>
          <a:lstStyle/>
          <a:p>
            <a:r>
              <a:rPr lang="en-GB" sz="2400" dirty="0" smtClean="0">
                <a:latin typeface="Arial Rounded MT Bold" panose="020F0704030504030204" pitchFamily="34" charset="0"/>
              </a:rPr>
              <a:t>Fixed </a:t>
            </a:r>
            <a:r>
              <a:rPr lang="en-GB" sz="2400" dirty="0" err="1" smtClean="0">
                <a:latin typeface="Arial Rounded MT Bold" panose="020F0704030504030204" pitchFamily="34" charset="0"/>
              </a:rPr>
              <a:t>Mindset</a:t>
            </a:r>
            <a:r>
              <a:rPr lang="en-GB" sz="2400" dirty="0" smtClean="0">
                <a:latin typeface="Arial Rounded MT Bold" panose="020F0704030504030204" pitchFamily="34" charset="0"/>
              </a:rPr>
              <a:t>			</a:t>
            </a:r>
            <a:r>
              <a:rPr lang="en-GB" sz="2400">
                <a:latin typeface="Arial Rounded MT Bold" panose="020F0704030504030204" pitchFamily="34" charset="0"/>
              </a:rPr>
              <a:t> </a:t>
            </a:r>
            <a:r>
              <a:rPr lang="en-GB" sz="2400" smtClean="0">
                <a:latin typeface="Arial Rounded MT Bold" panose="020F0704030504030204" pitchFamily="34" charset="0"/>
              </a:rPr>
              <a:t>             </a:t>
            </a:r>
            <a:r>
              <a:rPr lang="en-GB" sz="2400" dirty="0" smtClean="0">
                <a:latin typeface="Arial Rounded MT Bold" panose="020F0704030504030204" pitchFamily="34" charset="0"/>
              </a:rPr>
              <a:t>Growth </a:t>
            </a:r>
            <a:r>
              <a:rPr lang="en-GB" sz="2400" dirty="0" err="1" smtClean="0">
                <a:latin typeface="Arial Rounded MT Bold" panose="020F0704030504030204" pitchFamily="34" charset="0"/>
              </a:rPr>
              <a:t>Mindset</a:t>
            </a:r>
            <a:endParaRPr lang="en-GB" sz="2400" dirty="0">
              <a:latin typeface="Arial Rounded MT Bold" panose="020F0704030504030204" pitchFamily="34" charset="0"/>
            </a:endParaRPr>
          </a:p>
        </p:txBody>
      </p:sp>
      <p:cxnSp>
        <p:nvCxnSpPr>
          <p:cNvPr id="6" name="Straight Connector 5"/>
          <p:cNvCxnSpPr/>
          <p:nvPr/>
        </p:nvCxnSpPr>
        <p:spPr>
          <a:xfrm>
            <a:off x="863588" y="2492896"/>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80412" y="2420888"/>
            <a:ext cx="0" cy="144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254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EBAD9F-702E-445D-9C9F-16448E0D9BC9}"/>
              </a:ext>
            </a:extLst>
          </p:cNvPr>
          <p:cNvPicPr>
            <a:picLocks noChangeAspect="1"/>
          </p:cNvPicPr>
          <p:nvPr/>
        </p:nvPicPr>
        <p:blipFill>
          <a:blip r:embed="rId3"/>
          <a:stretch>
            <a:fillRect/>
          </a:stretch>
        </p:blipFill>
        <p:spPr>
          <a:xfrm>
            <a:off x="179512" y="908720"/>
            <a:ext cx="8712968" cy="4464496"/>
          </a:xfrm>
          <a:prstGeom prst="rect">
            <a:avLst/>
          </a:prstGeom>
        </p:spPr>
      </p:pic>
    </p:spTree>
    <p:extLst>
      <p:ext uri="{BB962C8B-B14F-4D97-AF65-F5344CB8AC3E}">
        <p14:creationId xmlns:p14="http://schemas.microsoft.com/office/powerpoint/2010/main" val="13467398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14290"/>
            <a:ext cx="8715436" cy="1357322"/>
          </a:xfrm>
          <a:solidFill>
            <a:schemeClr val="tx1"/>
          </a:solidFill>
        </p:spPr>
        <p:txBody>
          <a:bodyPr>
            <a:normAutofit/>
          </a:bodyPr>
          <a:lstStyle/>
          <a:p>
            <a:pPr algn="l"/>
            <a:r>
              <a:rPr lang="en-GB" sz="3600" dirty="0" smtClean="0">
                <a:solidFill>
                  <a:srgbClr val="002060"/>
                </a:solidFill>
                <a:latin typeface="Comic Sans MS" pitchFamily="66" charset="0"/>
              </a:rPr>
              <a:t> Have we helped you to help us?</a:t>
            </a:r>
            <a:endParaRPr lang="en-GB" sz="3600" dirty="0">
              <a:solidFill>
                <a:srgbClr val="002060"/>
              </a:solidFill>
              <a:latin typeface="Comic Sans MS" pitchFamily="66" charset="0"/>
            </a:endParaRPr>
          </a:p>
        </p:txBody>
      </p:sp>
      <p:graphicFrame>
        <p:nvGraphicFramePr>
          <p:cNvPr id="4" name="Table 3"/>
          <p:cNvGraphicFramePr>
            <a:graphicFrameLocks noGrp="1"/>
          </p:cNvGraphicFramePr>
          <p:nvPr/>
        </p:nvGraphicFramePr>
        <p:xfrm>
          <a:off x="1" y="1684962"/>
          <a:ext cx="9144009" cy="243840"/>
        </p:xfrm>
        <a:graphic>
          <a:graphicData uri="http://schemas.openxmlformats.org/drawingml/2006/table">
            <a:tbl>
              <a:tblPr firstRow="1" bandRow="1">
                <a:tableStyleId>{5C22544A-7EE6-4342-B048-85BDC9FD1C3A}</a:tableStyleId>
              </a:tblPr>
              <a:tblGrid>
                <a:gridCol w="357157"/>
                <a:gridCol w="32017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gridCol w="338667"/>
              </a:tblGrid>
              <a:tr h="222884">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solidFill>
                          <a:srgbClr val="00B050"/>
                        </a:solidFill>
                      </a:endParaRPr>
                    </a:p>
                  </a:txBody>
                  <a:tcPr>
                    <a:solidFill>
                      <a:srgbClr val="00B050"/>
                    </a:solidFill>
                  </a:tcPr>
                </a:tc>
                <a:tc>
                  <a:txBody>
                    <a:bodyPr/>
                    <a:lstStyle/>
                    <a:p>
                      <a:endParaRPr lang="en-GB" sz="1000" dirty="0"/>
                    </a:p>
                  </a:txBody>
                  <a:tcPr>
                    <a:solidFill>
                      <a:srgbClr val="FFC000"/>
                    </a:solidFill>
                  </a:tcPr>
                </a:tc>
                <a:tc>
                  <a:txBody>
                    <a:bodyPr/>
                    <a:lstStyle/>
                    <a:p>
                      <a:endParaRPr lang="en-GB" sz="8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pPr lvl="1"/>
                      <a:endParaRPr lang="en-GB" sz="1000" dirty="0"/>
                    </a:p>
                  </a:txBody>
                  <a:tcPr>
                    <a:solidFill>
                      <a:schemeClr val="bg2">
                        <a:lumMod val="20000"/>
                        <a:lumOff val="80000"/>
                      </a:schemeClr>
                    </a:solidFill>
                  </a:tcPr>
                </a:tc>
                <a:tc>
                  <a:txBody>
                    <a:bodyPr/>
                    <a:lstStyle/>
                    <a:p>
                      <a:endParaRPr lang="en-GB" sz="1000" dirty="0"/>
                    </a:p>
                  </a:txBody>
                  <a:tcPr>
                    <a:solidFill>
                      <a:srgbClr val="002060"/>
                    </a:solidFill>
                  </a:tcPr>
                </a:tc>
                <a:tc>
                  <a:txBody>
                    <a:bodyPr/>
                    <a:lstStyle/>
                    <a:p>
                      <a:endParaRPr lang="en-GB" sz="1000" dirty="0"/>
                    </a:p>
                  </a:txBody>
                  <a:tcPr>
                    <a:solidFill>
                      <a:schemeClr val="accent6">
                        <a:lumMod val="75000"/>
                      </a:schemeClr>
                    </a:solidFill>
                  </a:tcPr>
                </a:tc>
                <a:tc>
                  <a:txBody>
                    <a:bodyPr/>
                    <a:lstStyle/>
                    <a:p>
                      <a:endParaRPr lang="en-GB" sz="1000" dirty="0"/>
                    </a:p>
                  </a:txBody>
                  <a:tcPr>
                    <a:solidFill>
                      <a:schemeClr val="accent4">
                        <a:lumMod val="75000"/>
                      </a:schemeClr>
                    </a:solidFill>
                  </a:tcPr>
                </a:tc>
                <a:tc>
                  <a:txBody>
                    <a:bodyPr/>
                    <a:lstStyle/>
                    <a:p>
                      <a:endParaRPr lang="en-GB" sz="1000" dirty="0"/>
                    </a:p>
                  </a:txBody>
                  <a:tcPr>
                    <a:solidFill>
                      <a:srgbClr val="FFFF00"/>
                    </a:solidFill>
                  </a:tcPr>
                </a:tc>
                <a:tc>
                  <a:txBody>
                    <a:bodyPr/>
                    <a:lstStyle/>
                    <a:p>
                      <a:endParaRPr lang="en-GB" sz="1000" dirty="0"/>
                    </a:p>
                  </a:txBody>
                  <a:tcPr>
                    <a:solidFill>
                      <a:srgbClr val="92D050"/>
                    </a:solidFill>
                  </a:tcPr>
                </a:tc>
                <a:tc>
                  <a:txBody>
                    <a:bodyPr/>
                    <a:lstStyle/>
                    <a:p>
                      <a:endParaRPr lang="en-GB" sz="1000" dirty="0"/>
                    </a:p>
                  </a:txBody>
                  <a:tcPr>
                    <a:solidFill>
                      <a:srgbClr val="00B0F0"/>
                    </a:solidFill>
                  </a:tcPr>
                </a:tc>
                <a:tc>
                  <a:txBody>
                    <a:bodyPr/>
                    <a:lstStyle/>
                    <a:p>
                      <a:endParaRPr lang="en-GB" sz="1000" dirty="0"/>
                    </a:p>
                  </a:txBody>
                  <a:tcPr>
                    <a:solidFill>
                      <a:srgbClr val="FF0000"/>
                    </a:solidFill>
                  </a:tcPr>
                </a:tc>
                <a:tc>
                  <a:txBody>
                    <a:bodyPr/>
                    <a:lstStyle/>
                    <a:p>
                      <a:endParaRPr lang="en-GB" sz="1000" dirty="0"/>
                    </a:p>
                  </a:txBody>
                  <a:tcPr>
                    <a:solidFill>
                      <a:srgbClr val="002060"/>
                    </a:solidFill>
                  </a:tcPr>
                </a:tc>
                <a:tc>
                  <a:txBody>
                    <a:bodyPr/>
                    <a:lstStyle/>
                    <a:p>
                      <a:endParaRPr lang="en-GB" sz="1000" dirty="0"/>
                    </a:p>
                  </a:txBody>
                  <a:tcPr>
                    <a:solidFill>
                      <a:srgbClr val="00B050"/>
                    </a:solidFill>
                  </a:tcPr>
                </a:tc>
                <a:tc>
                  <a:txBody>
                    <a:bodyPr/>
                    <a:lstStyle/>
                    <a:p>
                      <a:endParaRPr lang="en-GB" sz="1000" dirty="0"/>
                    </a:p>
                  </a:txBody>
                  <a:tcPr>
                    <a:solidFill>
                      <a:srgbClr val="FFC000"/>
                    </a:solidFill>
                  </a:tcPr>
                </a:tc>
                <a:tc>
                  <a:txBody>
                    <a:bodyPr/>
                    <a:lstStyle/>
                    <a:p>
                      <a:endParaRPr lang="en-GB" sz="1000" dirty="0"/>
                    </a:p>
                  </a:txBody>
                  <a:tcPr>
                    <a:solidFill>
                      <a:srgbClr val="F715C7"/>
                    </a:solidFill>
                  </a:tcPr>
                </a:tc>
                <a:tc>
                  <a:txBody>
                    <a:bodyPr/>
                    <a:lstStyle/>
                    <a:p>
                      <a:endParaRPr lang="en-GB" sz="1000" dirty="0"/>
                    </a:p>
                  </a:txBody>
                  <a:tcPr>
                    <a:solidFill>
                      <a:srgbClr val="00B0F0"/>
                    </a:solidFill>
                  </a:tcPr>
                </a:tc>
                <a:tc>
                  <a:txBody>
                    <a:bodyPr/>
                    <a:lstStyle/>
                    <a:p>
                      <a:endParaRPr lang="en-GB" sz="1000" dirty="0"/>
                    </a:p>
                  </a:txBody>
                  <a:tcPr>
                    <a:solidFill>
                      <a:srgbClr val="FFFF00"/>
                    </a:solidFill>
                  </a:tcPr>
                </a:tc>
                <a:tc>
                  <a:txBody>
                    <a:bodyPr/>
                    <a:lstStyle/>
                    <a:p>
                      <a:endParaRPr lang="en-GB" sz="1000" dirty="0"/>
                    </a:p>
                  </a:txBody>
                  <a:tcPr>
                    <a:solidFill>
                      <a:schemeClr val="accent5">
                        <a:lumMod val="40000"/>
                        <a:lumOff val="60000"/>
                      </a:schemeClr>
                    </a:solidFill>
                  </a:tcPr>
                </a:tc>
                <a:tc>
                  <a:txBody>
                    <a:bodyPr/>
                    <a:lstStyle/>
                    <a:p>
                      <a:endParaRPr lang="en-GB" sz="1000" dirty="0"/>
                    </a:p>
                  </a:txBody>
                  <a:tcPr>
                    <a:solidFill>
                      <a:srgbClr val="7030A0"/>
                    </a:solidFill>
                  </a:tcPr>
                </a:tc>
                <a:tc>
                  <a:txBody>
                    <a:bodyPr/>
                    <a:lstStyle/>
                    <a:p>
                      <a:endParaRPr lang="en-GB" sz="1000" dirty="0"/>
                    </a:p>
                  </a:txBody>
                  <a:tcPr>
                    <a:solidFill>
                      <a:schemeClr val="accent6">
                        <a:lumMod val="75000"/>
                      </a:schemeClr>
                    </a:solidFill>
                  </a:tcPr>
                </a:tc>
              </a:tr>
            </a:tbl>
          </a:graphicData>
        </a:graphic>
      </p:graphicFrame>
      <p:pic>
        <p:nvPicPr>
          <p:cNvPr id="5" name="Picture 4" descr="School Logo.JPG"/>
          <p:cNvPicPr>
            <a:picLocks noChangeAspect="1"/>
          </p:cNvPicPr>
          <p:nvPr/>
        </p:nvPicPr>
        <p:blipFill>
          <a:blip r:embed="rId2"/>
          <a:stretch>
            <a:fillRect/>
          </a:stretch>
        </p:blipFill>
        <p:spPr>
          <a:xfrm>
            <a:off x="7500958" y="357166"/>
            <a:ext cx="1156724" cy="963444"/>
          </a:xfrm>
          <a:prstGeom prst="rect">
            <a:avLst/>
          </a:prstGeom>
        </p:spPr>
      </p:pic>
      <p:sp>
        <p:nvSpPr>
          <p:cNvPr id="8" name="Content Placeholder 7"/>
          <p:cNvSpPr>
            <a:spLocks noGrp="1"/>
          </p:cNvSpPr>
          <p:nvPr>
            <p:ph idx="1"/>
          </p:nvPr>
        </p:nvSpPr>
        <p:spPr>
          <a:xfrm>
            <a:off x="457200" y="1600200"/>
            <a:ext cx="8229600" cy="4997152"/>
          </a:xfrm>
        </p:spPr>
        <p:txBody>
          <a:bodyPr>
            <a:normAutofit/>
          </a:bodyPr>
          <a:lstStyle/>
          <a:p>
            <a:pPr>
              <a:buNone/>
            </a:pPr>
            <a:endParaRPr lang="en-GB" dirty="0" smtClean="0"/>
          </a:p>
          <a:p>
            <a:pPr marL="0" indent="0" algn="ctr">
              <a:buNone/>
            </a:pPr>
            <a:r>
              <a:rPr lang="en-GB" sz="4800" dirty="0" smtClean="0">
                <a:latin typeface="Comic Sans MS" pitchFamily="66" charset="0"/>
              </a:rPr>
              <a:t>Thank you for listening</a:t>
            </a:r>
          </a:p>
          <a:p>
            <a:pPr marL="0" indent="0" algn="ctr">
              <a:buNone/>
            </a:pPr>
            <a:endParaRPr lang="en-GB" sz="4800" dirty="0">
              <a:latin typeface="Comic Sans MS" pitchFamily="66" charset="0"/>
            </a:endParaRPr>
          </a:p>
          <a:p>
            <a:pPr marL="0" indent="0" algn="ctr">
              <a:buNone/>
            </a:pPr>
            <a:endParaRPr lang="en-GB" sz="4800" dirty="0" smtClean="0">
              <a:latin typeface="Comic Sans MS" pitchFamily="66" charset="0"/>
            </a:endParaRPr>
          </a:p>
          <a:p>
            <a:pPr marL="0" indent="0" algn="ctr">
              <a:buNone/>
            </a:pPr>
            <a:endParaRPr lang="en-GB" sz="4800" dirty="0">
              <a:latin typeface="Comic Sans MS" pitchFamily="66" charset="0"/>
            </a:endParaRPr>
          </a:p>
          <a:p>
            <a:pPr marL="0" indent="0" algn="ctr">
              <a:buNone/>
            </a:pPr>
            <a:r>
              <a:rPr lang="en-GB" sz="4800" dirty="0">
                <a:latin typeface="Comic Sans MS" pitchFamily="66" charset="0"/>
              </a:rPr>
              <a:t>Feedback Sheet</a:t>
            </a:r>
          </a:p>
          <a:p>
            <a:pPr marL="0" indent="0" algn="ctr">
              <a:buNone/>
            </a:pPr>
            <a:endParaRPr lang="en-GB" sz="4800" dirty="0">
              <a:latin typeface="Comic Sans MS" pitchFamily="66" charset="0"/>
            </a:endParaRPr>
          </a:p>
        </p:txBody>
      </p:sp>
      <p:sp>
        <p:nvSpPr>
          <p:cNvPr id="3" name="Smiley Face 2"/>
          <p:cNvSpPr/>
          <p:nvPr/>
        </p:nvSpPr>
        <p:spPr>
          <a:xfrm>
            <a:off x="3779912" y="3270684"/>
            <a:ext cx="1800200" cy="1656184"/>
          </a:xfrm>
          <a:prstGeom prst="smileyFac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953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decel="50000" fill="hold">
                                          <p:stCondLst>
                                            <p:cond delay="0"/>
                                          </p:stCondLst>
                                        </p:cTn>
                                        <p:tgtEl>
                                          <p:spTgt spid="8">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8">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p:cTn id="19" dur="500" decel="50000" fill="hold">
                                          <p:stCondLst>
                                            <p:cond delay="0"/>
                                          </p:stCondLst>
                                        </p:cTn>
                                        <p:tgtEl>
                                          <p:spTgt spid="8">
                                            <p:txEl>
                                              <p:pRg st="5" end="5"/>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xEl>
                                              <p:pRg st="5" end="5"/>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xEl>
                                              <p:pRg st="5" end="5"/>
                                            </p:txEl>
                                          </p:spTgt>
                                        </p:tgtEl>
                                        <p:attrNameLst>
                                          <p:attrName>ppt_w</p:attrName>
                                        </p:attrNameLst>
                                      </p:cBhvr>
                                      <p:tavLst>
                                        <p:tav tm="0">
                                          <p:val>
                                            <p:strVal val="#ppt_w*.05"/>
                                          </p:val>
                                        </p:tav>
                                        <p:tav tm="100000">
                                          <p:val>
                                            <p:strVal val="#ppt_w"/>
                                          </p:val>
                                        </p:tav>
                                      </p:tavLst>
                                    </p:anim>
                                    <p:anim calcmode="lin" valueType="num">
                                      <p:cBhvr>
                                        <p:cTn id="22" dur="1000" fill="hold"/>
                                        <p:tgtEl>
                                          <p:spTgt spid="8">
                                            <p:txEl>
                                              <p:pRg st="5" end="5"/>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xEl>
                                              <p:pRg st="5" end="5"/>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xEl>
                                              <p:pRg st="5" end="5"/>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xEl>
                                              <p:pRg st="5" end="5"/>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620688"/>
            <a:ext cx="5976664" cy="769441"/>
          </a:xfrm>
          <a:prstGeom prst="rect">
            <a:avLst/>
          </a:prstGeom>
          <a:noFill/>
        </p:spPr>
        <p:txBody>
          <a:bodyPr wrap="square" rtlCol="0">
            <a:spAutoFit/>
          </a:bodyPr>
          <a:lstStyle/>
          <a:p>
            <a:pPr algn="ctr"/>
            <a:r>
              <a:rPr lang="en-GB" sz="4400" u="sng" dirty="0" smtClean="0">
                <a:latin typeface="Arial Rounded MT Bold" panose="020F0704030504030204" pitchFamily="34" charset="0"/>
              </a:rPr>
              <a:t>Sorting Activity</a:t>
            </a:r>
            <a:endParaRPr lang="en-GB" sz="4400" u="sng" dirty="0">
              <a:latin typeface="Arial Rounded MT Bold" panose="020F0704030504030204" pitchFamily="34" charset="0"/>
            </a:endParaRPr>
          </a:p>
        </p:txBody>
      </p:sp>
      <p:sp>
        <p:nvSpPr>
          <p:cNvPr id="4" name="TextBox 3"/>
          <p:cNvSpPr txBox="1"/>
          <p:nvPr/>
        </p:nvSpPr>
        <p:spPr>
          <a:xfrm>
            <a:off x="827584" y="2132856"/>
            <a:ext cx="7848872" cy="3108543"/>
          </a:xfrm>
          <a:prstGeom prst="rect">
            <a:avLst/>
          </a:prstGeom>
          <a:noFill/>
        </p:spPr>
        <p:txBody>
          <a:bodyPr wrap="square" rtlCol="0">
            <a:spAutoFit/>
          </a:bodyPr>
          <a:lstStyle/>
          <a:p>
            <a:pPr algn="ctr"/>
            <a:r>
              <a:rPr lang="en-GB" sz="2800" b="1" u="sng" dirty="0" smtClean="0">
                <a:latin typeface="Arial Rounded MT Bold" panose="020F0704030504030204" pitchFamily="34" charset="0"/>
              </a:rPr>
              <a:t>Answers</a:t>
            </a:r>
          </a:p>
          <a:p>
            <a:endParaRPr lang="en-GB" sz="2800" dirty="0">
              <a:latin typeface="Arial Rounded MT Bold" panose="020F0704030504030204" pitchFamily="34" charset="0"/>
            </a:endParaRPr>
          </a:p>
          <a:p>
            <a:r>
              <a:rPr lang="en-GB" sz="2800" dirty="0" smtClean="0">
                <a:latin typeface="Arial Rounded MT Bold" panose="020F0704030504030204" pitchFamily="34" charset="0"/>
              </a:rPr>
              <a:t>Growth </a:t>
            </a:r>
            <a:r>
              <a:rPr lang="en-GB" sz="2800" dirty="0" err="1" smtClean="0">
                <a:latin typeface="Arial Rounded MT Bold" panose="020F0704030504030204" pitchFamily="34" charset="0"/>
              </a:rPr>
              <a:t>Mindset</a:t>
            </a:r>
            <a:r>
              <a:rPr lang="en-GB" sz="2800" dirty="0" smtClean="0">
                <a:latin typeface="Arial Rounded MT Bold" panose="020F0704030504030204" pitchFamily="34" charset="0"/>
              </a:rPr>
              <a:t> </a:t>
            </a:r>
          </a:p>
          <a:p>
            <a:r>
              <a:rPr lang="en-GB" sz="2800" dirty="0" smtClean="0">
                <a:latin typeface="Arial Rounded MT Bold" panose="020F0704030504030204" pitchFamily="34" charset="0"/>
              </a:rPr>
              <a:t>1, 2, 5, 7, 8, 10, 12, 13, 15, 16, 18, 19, 21, 23</a:t>
            </a:r>
          </a:p>
          <a:p>
            <a:endParaRPr lang="en-GB" sz="2800" dirty="0">
              <a:latin typeface="Arial Rounded MT Bold" panose="020F0704030504030204" pitchFamily="34" charset="0"/>
            </a:endParaRPr>
          </a:p>
          <a:p>
            <a:r>
              <a:rPr lang="en-GB" sz="2800" dirty="0" smtClean="0">
                <a:latin typeface="Arial Rounded MT Bold" panose="020F0704030504030204" pitchFamily="34" charset="0"/>
              </a:rPr>
              <a:t>Fixed </a:t>
            </a:r>
            <a:r>
              <a:rPr lang="en-GB" sz="2800" dirty="0" err="1" smtClean="0">
                <a:latin typeface="Arial Rounded MT Bold" panose="020F0704030504030204" pitchFamily="34" charset="0"/>
              </a:rPr>
              <a:t>Mindset</a:t>
            </a:r>
            <a:endParaRPr lang="en-GB" sz="2800" dirty="0" smtClean="0">
              <a:latin typeface="Arial Rounded MT Bold" panose="020F0704030504030204" pitchFamily="34" charset="0"/>
            </a:endParaRPr>
          </a:p>
          <a:p>
            <a:r>
              <a:rPr lang="en-GB" sz="2800" dirty="0" smtClean="0">
                <a:latin typeface="Arial Rounded MT Bold" panose="020F0704030504030204" pitchFamily="34" charset="0"/>
              </a:rPr>
              <a:t>3, 4, 6, 9, 11, 14, 17, 20, 22</a:t>
            </a:r>
            <a:endParaRPr lang="en-GB" sz="2800" dirty="0">
              <a:latin typeface="Arial Rounded MT Bold" panose="020F0704030504030204" pitchFamily="34" charset="0"/>
            </a:endParaRPr>
          </a:p>
        </p:txBody>
      </p:sp>
    </p:spTree>
    <p:extLst>
      <p:ext uri="{BB962C8B-B14F-4D97-AF65-F5344CB8AC3E}">
        <p14:creationId xmlns:p14="http://schemas.microsoft.com/office/powerpoint/2010/main" val="1893352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8000" dirty="0" smtClean="0">
                <a:latin typeface="Arial Rounded MT Bold" panose="020F0704030504030204" pitchFamily="34" charset="0"/>
              </a:rPr>
              <a:t>Quiz</a:t>
            </a:r>
            <a:endParaRPr lang="en-GB" sz="8000" dirty="0">
              <a:latin typeface="Arial Rounded MT Bold" panose="020F0704030504030204" pitchFamily="34" charset="0"/>
            </a:endParaRPr>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2278764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8000" dirty="0" smtClean="0">
                <a:latin typeface="Arial Rounded MT Bold" panose="020F0704030504030204" pitchFamily="34" charset="0"/>
              </a:rPr>
              <a:t>Quiz</a:t>
            </a:r>
            <a:endParaRPr lang="en-GB" sz="8000" dirty="0">
              <a:latin typeface="Arial Rounded MT Bold" panose="020F0704030504030204" pitchFamily="34" charset="0"/>
            </a:endParaRPr>
          </a:p>
        </p:txBody>
      </p:sp>
      <p:pic>
        <p:nvPicPr>
          <p:cNvPr id="4" name="Content Placeholder 3"/>
          <p:cNvPicPr>
            <a:picLocks noGrp="1" noChangeAspect="1"/>
          </p:cNvPicPr>
          <p:nvPr>
            <p:ph idx="1"/>
          </p:nvPr>
        </p:nvPicPr>
        <p:blipFill>
          <a:blip r:embed="rId2"/>
          <a:stretch>
            <a:fillRect/>
          </a:stretch>
        </p:blipFill>
        <p:spPr>
          <a:xfrm>
            <a:off x="466816" y="1484784"/>
            <a:ext cx="8229600" cy="1928666"/>
          </a:xfrm>
          <a:prstGeom prst="rect">
            <a:avLst/>
          </a:prstGeom>
        </p:spPr>
      </p:pic>
      <p:pic>
        <p:nvPicPr>
          <p:cNvPr id="5" name="Picture 4"/>
          <p:cNvPicPr>
            <a:picLocks noChangeAspect="1"/>
          </p:cNvPicPr>
          <p:nvPr/>
        </p:nvPicPr>
        <p:blipFill>
          <a:blip r:embed="rId3"/>
          <a:stretch>
            <a:fillRect/>
          </a:stretch>
        </p:blipFill>
        <p:spPr>
          <a:xfrm>
            <a:off x="683568" y="3781038"/>
            <a:ext cx="7848872" cy="872097"/>
          </a:xfrm>
          <a:prstGeom prst="rect">
            <a:avLst/>
          </a:prstGeom>
        </p:spPr>
      </p:pic>
      <p:pic>
        <p:nvPicPr>
          <p:cNvPr id="6" name="Picture 5"/>
          <p:cNvPicPr>
            <a:picLocks noChangeAspect="1"/>
          </p:cNvPicPr>
          <p:nvPr/>
        </p:nvPicPr>
        <p:blipFill>
          <a:blip r:embed="rId4"/>
          <a:stretch>
            <a:fillRect/>
          </a:stretch>
        </p:blipFill>
        <p:spPr>
          <a:xfrm>
            <a:off x="2195736" y="4733925"/>
            <a:ext cx="5105400" cy="2124075"/>
          </a:xfrm>
          <a:prstGeom prst="rect">
            <a:avLst/>
          </a:prstGeom>
        </p:spPr>
      </p:pic>
    </p:spTree>
    <p:extLst>
      <p:ext uri="{BB962C8B-B14F-4D97-AF65-F5344CB8AC3E}">
        <p14:creationId xmlns:p14="http://schemas.microsoft.com/office/powerpoint/2010/main" val="36418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latin typeface="Arial Rounded MT Bold" panose="020F0704030504030204" pitchFamily="34" charset="0"/>
              </a:rPr>
              <a:t>Where does your </a:t>
            </a:r>
            <a:r>
              <a:rPr lang="en-GB" dirty="0" err="1" smtClean="0">
                <a:latin typeface="Arial Rounded MT Bold" panose="020F0704030504030204" pitchFamily="34" charset="0"/>
              </a:rPr>
              <a:t>Mindset</a:t>
            </a:r>
            <a:r>
              <a:rPr lang="en-GB" dirty="0" smtClean="0">
                <a:latin typeface="Arial Rounded MT Bold" panose="020F0704030504030204" pitchFamily="34" charset="0"/>
              </a:rPr>
              <a:t> come from?</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860" y="1844824"/>
            <a:ext cx="7092280" cy="4058360"/>
          </a:xfrm>
          <a:prstGeom prst="rect">
            <a:avLst/>
          </a:prstGeom>
        </p:spPr>
      </p:pic>
    </p:spTree>
    <p:extLst>
      <p:ext uri="{BB962C8B-B14F-4D97-AF65-F5344CB8AC3E}">
        <p14:creationId xmlns:p14="http://schemas.microsoft.com/office/powerpoint/2010/main" val="4290334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1152</TotalTime>
  <Words>2588</Words>
  <Application>Microsoft Office PowerPoint</Application>
  <PresentationFormat>On-screen Show (4:3)</PresentationFormat>
  <Paragraphs>303</Paragraphs>
  <Slides>67</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Arial</vt:lpstr>
      <vt:lpstr>Arial Rounded MT Bold</vt:lpstr>
      <vt:lpstr>Avenir Book</vt:lpstr>
      <vt:lpstr>BPreplay</vt:lpstr>
      <vt:lpstr>Bradley Hand ITC</vt:lpstr>
      <vt:lpstr>Calibri</vt:lpstr>
      <vt:lpstr>Comic Sans MS</vt:lpstr>
      <vt:lpstr>Helvetica</vt:lpstr>
      <vt:lpstr>Times New Roman</vt:lpstr>
      <vt:lpstr>Wingdings</vt:lpstr>
      <vt:lpstr>Office Theme</vt:lpstr>
      <vt:lpstr>Growth Mindsets</vt:lpstr>
      <vt:lpstr> Our Aims</vt:lpstr>
      <vt:lpstr>PowerPoint Presentation</vt:lpstr>
      <vt:lpstr>          Learning How to Learn</vt:lpstr>
      <vt:lpstr>Welcome to The John Hampden School Wendover</vt:lpstr>
      <vt:lpstr>What is Mindset?</vt:lpstr>
      <vt:lpstr>Quiz</vt:lpstr>
      <vt:lpstr>Quiz</vt:lpstr>
      <vt:lpstr>Where does your Mindset come from?</vt:lpstr>
      <vt:lpstr>Albert Binet</vt:lpstr>
      <vt:lpstr>PowerPoint Presentation</vt:lpstr>
      <vt:lpstr>Growth Mindset Theory</vt:lpstr>
      <vt:lpstr>Mindset and Achievement. </vt:lpstr>
      <vt:lpstr>Mindset and Achievement. </vt:lpstr>
      <vt:lpstr>          Learning How to Learn</vt:lpstr>
      <vt:lpstr>Research</vt:lpstr>
      <vt:lpstr>PowerPoint Presentation</vt:lpstr>
      <vt:lpstr>PowerPoint Presentation</vt:lpstr>
      <vt:lpstr>What are we doing at school?</vt:lpstr>
      <vt:lpstr>Our Amazing Brains</vt:lpstr>
      <vt:lpstr>Making new neural pathways….</vt:lpstr>
      <vt:lpstr> The more we tread the same path the easier the path is to follow – you become smarter!</vt:lpstr>
      <vt:lpstr>Growth Mindset in Action at John Hampden</vt:lpstr>
      <vt:lpstr>Growth Mindset In The  Foundation Stage</vt:lpstr>
      <vt:lpstr>Language </vt:lpstr>
      <vt:lpstr>Starting School</vt:lpstr>
      <vt:lpstr>On Tuesday….</vt:lpstr>
      <vt:lpstr>PowerPoint Presentation</vt:lpstr>
      <vt:lpstr>Using the Language Of Growth Mindset</vt:lpstr>
      <vt:lpstr>The Brain         </vt:lpstr>
      <vt:lpstr>Grow our Brain</vt:lpstr>
      <vt:lpstr>Be Positive</vt:lpstr>
      <vt:lpstr>Super Learning Powers</vt:lpstr>
      <vt:lpstr>Captain Challenge</vt:lpstr>
      <vt:lpstr>Challenge Books / Cards </vt:lpstr>
      <vt:lpstr>Collaboration Kid</vt:lpstr>
      <vt:lpstr>Professor Persevere</vt:lpstr>
      <vt:lpstr>Secret Agent Independence</vt:lpstr>
      <vt:lpstr>Celebrating Learning</vt:lpstr>
      <vt:lpstr>Open ended opportunities</vt:lpstr>
      <vt:lpstr>Skills</vt:lpstr>
      <vt:lpstr>Applying skills….</vt:lpstr>
      <vt:lpstr>Growth Mindset In The  Foundation Stage</vt:lpstr>
      <vt:lpstr>The Little Boy</vt:lpstr>
      <vt:lpstr>The Little Boy</vt:lpstr>
      <vt:lpstr>The Little Boy</vt:lpstr>
      <vt:lpstr>The Little Boy</vt:lpstr>
      <vt:lpstr>The Little Boy</vt:lpstr>
      <vt:lpstr>The Little Boy</vt:lpstr>
      <vt:lpstr>The Little Boy</vt:lpstr>
      <vt:lpstr>The Little Boy</vt:lpstr>
      <vt:lpstr>The Little Boy</vt:lpstr>
      <vt:lpstr>The Little Boy</vt:lpstr>
      <vt:lpstr>The Little Boy</vt:lpstr>
      <vt:lpstr>The Little Boy</vt:lpstr>
      <vt:lpstr>The Little Boy</vt:lpstr>
      <vt:lpstr>Celebrating Creativity</vt:lpstr>
      <vt:lpstr>The Learning Pit</vt:lpstr>
      <vt:lpstr>Our Amazing Learning Adventure</vt:lpstr>
      <vt:lpstr>PowerPoint Presentation</vt:lpstr>
      <vt:lpstr>The Power of Yet</vt:lpstr>
      <vt:lpstr>PowerPoint Presentation</vt:lpstr>
      <vt:lpstr>PowerPoint Presentation</vt:lpstr>
      <vt:lpstr>PowerPoint Presentation</vt:lpstr>
      <vt:lpstr>PowerPoint Presentation</vt:lpstr>
      <vt:lpstr> Have we helped you to help us?</vt:lpstr>
      <vt:lpstr>PowerPoint Presentation</vt:lpstr>
    </vt:vector>
  </TitlesOfParts>
  <Company>Buckinghamshire County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John Hampden School Wendover</dc:title>
  <dc:creator>sbarnes</dc:creator>
  <cp:lastModifiedBy>Susan Barnes</cp:lastModifiedBy>
  <cp:revision>116</cp:revision>
  <cp:lastPrinted>2017-09-27T16:07:55Z</cp:lastPrinted>
  <dcterms:created xsi:type="dcterms:W3CDTF">2008-06-07T11:05:49Z</dcterms:created>
  <dcterms:modified xsi:type="dcterms:W3CDTF">2017-09-28T15:34:21Z</dcterms:modified>
</cp:coreProperties>
</file>